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3321" r:id="rId2"/>
    <p:sldId id="3322" r:id="rId3"/>
    <p:sldId id="3323" r:id="rId4"/>
    <p:sldId id="2840" r:id="rId5"/>
    <p:sldId id="1892" r:id="rId6"/>
    <p:sldId id="2845" r:id="rId7"/>
    <p:sldId id="2846" r:id="rId8"/>
    <p:sldId id="2847" r:id="rId9"/>
    <p:sldId id="2848" r:id="rId10"/>
    <p:sldId id="3320" r:id="rId11"/>
    <p:sldId id="256" r:id="rId12"/>
    <p:sldId id="2850" r:id="rId13"/>
    <p:sldId id="2851" r:id="rId14"/>
    <p:sldId id="2852" r:id="rId15"/>
    <p:sldId id="2853" r:id="rId16"/>
    <p:sldId id="3324" r:id="rId17"/>
    <p:sldId id="3325" r:id="rId18"/>
    <p:sldId id="3326" r:id="rId19"/>
    <p:sldId id="3274" r:id="rId20"/>
    <p:sldId id="3290" r:id="rId21"/>
    <p:sldId id="3291" r:id="rId22"/>
    <p:sldId id="3292" r:id="rId23"/>
    <p:sldId id="3293" r:id="rId24"/>
    <p:sldId id="3294" r:id="rId25"/>
    <p:sldId id="3295" r:id="rId26"/>
    <p:sldId id="3296" r:id="rId27"/>
    <p:sldId id="3297" r:id="rId28"/>
    <p:sldId id="3298" r:id="rId29"/>
    <p:sldId id="3299" r:id="rId30"/>
    <p:sldId id="3300" r:id="rId31"/>
    <p:sldId id="3301" r:id="rId32"/>
    <p:sldId id="3302" r:id="rId33"/>
    <p:sldId id="3303" r:id="rId34"/>
    <p:sldId id="3304" r:id="rId35"/>
    <p:sldId id="3305" r:id="rId36"/>
    <p:sldId id="3306" r:id="rId37"/>
    <p:sldId id="3307" r:id="rId38"/>
    <p:sldId id="3308" r:id="rId39"/>
    <p:sldId id="3309" r:id="rId40"/>
    <p:sldId id="3310" r:id="rId41"/>
    <p:sldId id="3311" r:id="rId42"/>
    <p:sldId id="3312" r:id="rId43"/>
    <p:sldId id="2743" r:id="rId44"/>
    <p:sldId id="2895" r:id="rId45"/>
    <p:sldId id="3327" r:id="rId46"/>
    <p:sldId id="3328" r:id="rId47"/>
    <p:sldId id="3329" r:id="rId48"/>
    <p:sldId id="3316" r:id="rId49"/>
    <p:sldId id="3317" r:id="rId50"/>
    <p:sldId id="3331" r:id="rId51"/>
    <p:sldId id="3332" r:id="rId52"/>
    <p:sldId id="3330" r:id="rId53"/>
    <p:sldId id="3273" r:id="rId54"/>
    <p:sldId id="3333" r:id="rId55"/>
    <p:sldId id="3334" r:id="rId56"/>
    <p:sldId id="3345" r:id="rId57"/>
    <p:sldId id="3346" r:id="rId58"/>
    <p:sldId id="3319" r:id="rId59"/>
    <p:sldId id="3347" r:id="rId60"/>
    <p:sldId id="3348" r:id="rId61"/>
    <p:sldId id="3349" r:id="rId62"/>
    <p:sldId id="1485" r:id="rId63"/>
    <p:sldId id="1560" r:id="rId64"/>
    <p:sldId id="1468" r:id="rId65"/>
    <p:sldId id="2953" r:id="rId66"/>
    <p:sldId id="1675" r:id="rId67"/>
    <p:sldId id="2956" r:id="rId68"/>
    <p:sldId id="2917" r:id="rId69"/>
    <p:sldId id="2955" r:id="rId70"/>
    <p:sldId id="2954" r:id="rId71"/>
    <p:sldId id="2906" r:id="rId72"/>
    <p:sldId id="2918" r:id="rId73"/>
    <p:sldId id="2910" r:id="rId74"/>
    <p:sldId id="2921" r:id="rId75"/>
    <p:sldId id="2920" r:id="rId76"/>
    <p:sldId id="2922" r:id="rId77"/>
    <p:sldId id="2923" r:id="rId78"/>
    <p:sldId id="2919" r:id="rId79"/>
    <p:sldId id="2912" r:id="rId80"/>
    <p:sldId id="2950" r:id="rId81"/>
    <p:sldId id="2949" r:id="rId82"/>
    <p:sldId id="2924" r:id="rId83"/>
    <p:sldId id="2944" r:id="rId84"/>
    <p:sldId id="2943" r:id="rId85"/>
    <p:sldId id="2964" r:id="rId86"/>
    <p:sldId id="3350" r:id="rId87"/>
    <p:sldId id="3351" r:id="rId88"/>
    <p:sldId id="3352"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135"/>
    <p:restoredTop sz="96327"/>
  </p:normalViewPr>
  <p:slideViewPr>
    <p:cSldViewPr snapToGrid="0">
      <p:cViewPr varScale="1">
        <p:scale>
          <a:sx n="117" d="100"/>
          <a:sy n="117" d="100"/>
        </p:scale>
        <p:origin x="200"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E393E-2BDD-6142-8933-9B54BA097D2F}"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C7ECF-E0BE-4E4F-8B1B-0B5591F01D5C}" type="slidenum">
              <a:rPr lang="en-US" smtClean="0"/>
              <a:t>‹#›</a:t>
            </a:fld>
            <a:endParaRPr lang="en-US"/>
          </a:p>
        </p:txBody>
      </p:sp>
    </p:spTree>
    <p:extLst>
      <p:ext uri="{BB962C8B-B14F-4D97-AF65-F5344CB8AC3E}">
        <p14:creationId xmlns:p14="http://schemas.microsoft.com/office/powerpoint/2010/main" val="259794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signs of spring did you see this week?</a:t>
            </a:r>
          </a:p>
          <a:p>
            <a:r>
              <a:rPr lang="en-US"/>
              <a:t>https://www.polleverywhere.com/multiple_choice_polls/92CIyCrGhOx0uPihSdrgk?display_state=instructions&amp;activity_state=opened&amp;state=opened&amp;flow=Instructor&amp;onscreen=persist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a:t>
            </a:fld>
            <a:endParaRPr lang="en-US"/>
          </a:p>
        </p:txBody>
      </p:sp>
    </p:spTree>
    <p:extLst>
      <p:ext uri="{BB962C8B-B14F-4D97-AF65-F5344CB8AC3E}">
        <p14:creationId xmlns:p14="http://schemas.microsoft.com/office/powerpoint/2010/main" val="2197540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a:t>
            </a:fld>
            <a:endParaRPr lang="en-US"/>
          </a:p>
        </p:txBody>
      </p:sp>
    </p:spTree>
    <p:extLst>
      <p:ext uri="{BB962C8B-B14F-4D97-AF65-F5344CB8AC3E}">
        <p14:creationId xmlns:p14="http://schemas.microsoft.com/office/powerpoint/2010/main" val="301821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a:t>
            </a:fld>
            <a:endParaRPr lang="en-US"/>
          </a:p>
        </p:txBody>
      </p:sp>
    </p:spTree>
    <p:extLst>
      <p:ext uri="{BB962C8B-B14F-4D97-AF65-F5344CB8AC3E}">
        <p14:creationId xmlns:p14="http://schemas.microsoft.com/office/powerpoint/2010/main" val="4282263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a:t>
            </a:fld>
            <a:endParaRPr lang="en-US"/>
          </a:p>
        </p:txBody>
      </p:sp>
    </p:spTree>
    <p:extLst>
      <p:ext uri="{BB962C8B-B14F-4D97-AF65-F5344CB8AC3E}">
        <p14:creationId xmlns:p14="http://schemas.microsoft.com/office/powerpoint/2010/main" val="329733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13</a:t>
            </a:fld>
            <a:endParaRPr lang="en-US"/>
          </a:p>
        </p:txBody>
      </p:sp>
    </p:spTree>
    <p:extLst>
      <p:ext uri="{BB962C8B-B14F-4D97-AF65-F5344CB8AC3E}">
        <p14:creationId xmlns:p14="http://schemas.microsoft.com/office/powerpoint/2010/main" val="1708051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14</a:t>
            </a:fld>
            <a:endParaRPr lang="en-US"/>
          </a:p>
        </p:txBody>
      </p:sp>
    </p:spTree>
    <p:extLst>
      <p:ext uri="{BB962C8B-B14F-4D97-AF65-F5344CB8AC3E}">
        <p14:creationId xmlns:p14="http://schemas.microsoft.com/office/powerpoint/2010/main" val="3432197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15</a:t>
            </a:fld>
            <a:endParaRPr lang="en-US"/>
          </a:p>
        </p:txBody>
      </p:sp>
    </p:spTree>
    <p:extLst>
      <p:ext uri="{BB962C8B-B14F-4D97-AF65-F5344CB8AC3E}">
        <p14:creationId xmlns:p14="http://schemas.microsoft.com/office/powerpoint/2010/main" val="3790614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Which of the following is never a zoonotic disease?</a:t>
            </a:r>
          </a:p>
          <a:p>
            <a:r>
              <a:rPr lang="en-US"/>
              <a:t>https://www.polleverywhere.com/multiple_choice_polls/OUo3OjVxH7N5odJbdikIr?display_state=instructions&amp;activity_state=opened&amp;state=opened&amp;flow=Instructor&amp;onscreen=persist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16</a:t>
            </a:fld>
            <a:endParaRPr lang="en-US"/>
          </a:p>
        </p:txBody>
      </p:sp>
    </p:spTree>
    <p:extLst>
      <p:ext uri="{BB962C8B-B14F-4D97-AF65-F5344CB8AC3E}">
        <p14:creationId xmlns:p14="http://schemas.microsoft.com/office/powerpoint/2010/main" val="1688249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Which of the following is never a zoonotic disease?</a:t>
            </a:r>
          </a:p>
          <a:p>
            <a:r>
              <a:rPr lang="en-US"/>
              <a:t>https://www.polleverywhere.com/multiple_choice_polls/OUo3OjVxH7N5odJbdikIr?display_state=chart&amp;activity_state=closed&amp;state=closed&amp;flow=Instructor&amp;onscreen=persist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17</a:t>
            </a:fld>
            <a:endParaRPr lang="en-US"/>
          </a:p>
        </p:txBody>
      </p:sp>
    </p:spTree>
    <p:extLst>
      <p:ext uri="{BB962C8B-B14F-4D97-AF65-F5344CB8AC3E}">
        <p14:creationId xmlns:p14="http://schemas.microsoft.com/office/powerpoint/2010/main" val="1033340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Which of the following is never a zoonotic disease?</a:t>
            </a:r>
          </a:p>
          <a:p>
            <a:r>
              <a:rPr lang="en-US"/>
              <a:t>https://www.polleverywhere.com/multiple_choice_polls/OUo3OjVxH7N5odJbdikIr?display_state=chart&amp;activity_state=closed&amp;display=correctness&amp;state=closed&amp;flow=Instructor&amp;onscreen=persist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18</a:t>
            </a:fld>
            <a:endParaRPr lang="en-US"/>
          </a:p>
        </p:txBody>
      </p:sp>
    </p:spTree>
    <p:extLst>
      <p:ext uri="{BB962C8B-B14F-4D97-AF65-F5344CB8AC3E}">
        <p14:creationId xmlns:p14="http://schemas.microsoft.com/office/powerpoint/2010/main" val="2889512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1396238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signs of spring did you see this week?</a:t>
            </a:r>
          </a:p>
          <a:p>
            <a:r>
              <a:rPr lang="en-US"/>
              <a:t>https://www.polleverywhere.com/multiple_choice_polls/92CIyCrGhOx0uPihSdrgk?display_state=chart&amp;activity_state=closed&amp;state=closed&amp;flow=Instructor&amp;onscreen=persist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2</a:t>
            </a:fld>
            <a:endParaRPr lang="en-US"/>
          </a:p>
        </p:txBody>
      </p:sp>
    </p:spTree>
    <p:extLst>
      <p:ext uri="{BB962C8B-B14F-4D97-AF65-F5344CB8AC3E}">
        <p14:creationId xmlns:p14="http://schemas.microsoft.com/office/powerpoint/2010/main" val="152589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20</a:t>
            </a:fld>
            <a:endParaRPr lang="en-US"/>
          </a:p>
        </p:txBody>
      </p:sp>
    </p:spTree>
    <p:extLst>
      <p:ext uri="{BB962C8B-B14F-4D97-AF65-F5344CB8AC3E}">
        <p14:creationId xmlns:p14="http://schemas.microsoft.com/office/powerpoint/2010/main" val="408745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326325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1210538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2557454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3368823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3227843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3824345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3249869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395966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29</a:t>
            </a:fld>
            <a:endParaRPr lang="en-US"/>
          </a:p>
        </p:txBody>
      </p:sp>
    </p:spTree>
    <p:extLst>
      <p:ext uri="{BB962C8B-B14F-4D97-AF65-F5344CB8AC3E}">
        <p14:creationId xmlns:p14="http://schemas.microsoft.com/office/powerpoint/2010/main" val="3296423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signs of spring did you see this week?</a:t>
            </a:r>
          </a:p>
          <a:p>
            <a:r>
              <a:rPr lang="en-US"/>
              <a:t>https://www.polleverywhere.com/multiple_choice_polls/92CIyCrGhOx0uPihSdrgk?display_state=chart&amp;activity_state=closed&amp;display=correctness&amp;state=closed&amp;flow=Instructor&amp;onscreen=persist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3</a:t>
            </a:fld>
            <a:endParaRPr lang="en-US"/>
          </a:p>
        </p:txBody>
      </p:sp>
    </p:spTree>
    <p:extLst>
      <p:ext uri="{BB962C8B-B14F-4D97-AF65-F5344CB8AC3E}">
        <p14:creationId xmlns:p14="http://schemas.microsoft.com/office/powerpoint/2010/main" val="1893200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30</a:t>
            </a:fld>
            <a:endParaRPr lang="en-US"/>
          </a:p>
        </p:txBody>
      </p:sp>
    </p:spTree>
    <p:extLst>
      <p:ext uri="{BB962C8B-B14F-4D97-AF65-F5344CB8AC3E}">
        <p14:creationId xmlns:p14="http://schemas.microsoft.com/office/powerpoint/2010/main" val="1322686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31</a:t>
            </a:fld>
            <a:endParaRPr lang="en-US"/>
          </a:p>
        </p:txBody>
      </p:sp>
    </p:spTree>
    <p:extLst>
      <p:ext uri="{BB962C8B-B14F-4D97-AF65-F5344CB8AC3E}">
        <p14:creationId xmlns:p14="http://schemas.microsoft.com/office/powerpoint/2010/main" val="1086188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32</a:t>
            </a:fld>
            <a:endParaRPr lang="en-US"/>
          </a:p>
        </p:txBody>
      </p:sp>
    </p:spTree>
    <p:extLst>
      <p:ext uri="{BB962C8B-B14F-4D97-AF65-F5344CB8AC3E}">
        <p14:creationId xmlns:p14="http://schemas.microsoft.com/office/powerpoint/2010/main" val="2721639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33</a:t>
            </a:fld>
            <a:endParaRPr lang="en-US"/>
          </a:p>
        </p:txBody>
      </p:sp>
    </p:spTree>
    <p:extLst>
      <p:ext uri="{BB962C8B-B14F-4D97-AF65-F5344CB8AC3E}">
        <p14:creationId xmlns:p14="http://schemas.microsoft.com/office/powerpoint/2010/main" val="1143139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34</a:t>
            </a:fld>
            <a:endParaRPr lang="en-US"/>
          </a:p>
        </p:txBody>
      </p:sp>
    </p:spTree>
    <p:extLst>
      <p:ext uri="{BB962C8B-B14F-4D97-AF65-F5344CB8AC3E}">
        <p14:creationId xmlns:p14="http://schemas.microsoft.com/office/powerpoint/2010/main" val="831257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35</a:t>
            </a:fld>
            <a:endParaRPr lang="en-US"/>
          </a:p>
        </p:txBody>
      </p:sp>
    </p:spTree>
    <p:extLst>
      <p:ext uri="{BB962C8B-B14F-4D97-AF65-F5344CB8AC3E}">
        <p14:creationId xmlns:p14="http://schemas.microsoft.com/office/powerpoint/2010/main" val="6765893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36</a:t>
            </a:fld>
            <a:endParaRPr lang="en-US"/>
          </a:p>
        </p:txBody>
      </p:sp>
    </p:spTree>
    <p:extLst>
      <p:ext uri="{BB962C8B-B14F-4D97-AF65-F5344CB8AC3E}">
        <p14:creationId xmlns:p14="http://schemas.microsoft.com/office/powerpoint/2010/main" val="1524133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37</a:t>
            </a:fld>
            <a:endParaRPr lang="en-US"/>
          </a:p>
        </p:txBody>
      </p:sp>
    </p:spTree>
    <p:extLst>
      <p:ext uri="{BB962C8B-B14F-4D97-AF65-F5344CB8AC3E}">
        <p14:creationId xmlns:p14="http://schemas.microsoft.com/office/powerpoint/2010/main" val="3637367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38</a:t>
            </a:fld>
            <a:endParaRPr lang="en-US"/>
          </a:p>
        </p:txBody>
      </p:sp>
    </p:spTree>
    <p:extLst>
      <p:ext uri="{BB962C8B-B14F-4D97-AF65-F5344CB8AC3E}">
        <p14:creationId xmlns:p14="http://schemas.microsoft.com/office/powerpoint/2010/main" val="571675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39</a:t>
            </a:fld>
            <a:endParaRPr lang="en-US"/>
          </a:p>
        </p:txBody>
      </p:sp>
    </p:spTree>
    <p:extLst>
      <p:ext uri="{BB962C8B-B14F-4D97-AF65-F5344CB8AC3E}">
        <p14:creationId xmlns:p14="http://schemas.microsoft.com/office/powerpoint/2010/main" val="2483800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a:t>
            </a:fld>
            <a:endParaRPr lang="en-US"/>
          </a:p>
        </p:txBody>
      </p:sp>
    </p:spTree>
    <p:extLst>
      <p:ext uri="{BB962C8B-B14F-4D97-AF65-F5344CB8AC3E}">
        <p14:creationId xmlns:p14="http://schemas.microsoft.com/office/powerpoint/2010/main" val="29690995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40</a:t>
            </a:fld>
            <a:endParaRPr lang="en-US"/>
          </a:p>
        </p:txBody>
      </p:sp>
    </p:spTree>
    <p:extLst>
      <p:ext uri="{BB962C8B-B14F-4D97-AF65-F5344CB8AC3E}">
        <p14:creationId xmlns:p14="http://schemas.microsoft.com/office/powerpoint/2010/main" val="2310729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41</a:t>
            </a:fld>
            <a:endParaRPr lang="en-US"/>
          </a:p>
        </p:txBody>
      </p:sp>
    </p:spTree>
    <p:extLst>
      <p:ext uri="{BB962C8B-B14F-4D97-AF65-F5344CB8AC3E}">
        <p14:creationId xmlns:p14="http://schemas.microsoft.com/office/powerpoint/2010/main" val="1794306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42</a:t>
            </a:fld>
            <a:endParaRPr lang="en-US"/>
          </a:p>
        </p:txBody>
      </p:sp>
    </p:spTree>
    <p:extLst>
      <p:ext uri="{BB962C8B-B14F-4D97-AF65-F5344CB8AC3E}">
        <p14:creationId xmlns:p14="http://schemas.microsoft.com/office/powerpoint/2010/main" val="1882501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43</a:t>
            </a:fld>
            <a:endParaRPr lang="en-US"/>
          </a:p>
        </p:txBody>
      </p:sp>
    </p:spTree>
    <p:extLst>
      <p:ext uri="{BB962C8B-B14F-4D97-AF65-F5344CB8AC3E}">
        <p14:creationId xmlns:p14="http://schemas.microsoft.com/office/powerpoint/2010/main" val="2493690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44</a:t>
            </a:fld>
            <a:endParaRPr lang="en-US"/>
          </a:p>
        </p:txBody>
      </p:sp>
    </p:spTree>
    <p:extLst>
      <p:ext uri="{BB962C8B-B14F-4D97-AF65-F5344CB8AC3E}">
        <p14:creationId xmlns:p14="http://schemas.microsoft.com/office/powerpoint/2010/main" val="2575213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45</a:t>
            </a:fld>
            <a:endParaRPr lang="en-US"/>
          </a:p>
        </p:txBody>
      </p:sp>
    </p:spTree>
    <p:extLst>
      <p:ext uri="{BB962C8B-B14F-4D97-AF65-F5344CB8AC3E}">
        <p14:creationId xmlns:p14="http://schemas.microsoft.com/office/powerpoint/2010/main" val="3412033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46</a:t>
            </a:fld>
            <a:endParaRPr lang="en-US"/>
          </a:p>
        </p:txBody>
      </p:sp>
    </p:spTree>
    <p:extLst>
      <p:ext uri="{BB962C8B-B14F-4D97-AF65-F5344CB8AC3E}">
        <p14:creationId xmlns:p14="http://schemas.microsoft.com/office/powerpoint/2010/main" val="2703691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47</a:t>
            </a:fld>
            <a:endParaRPr lang="en-US"/>
          </a:p>
        </p:txBody>
      </p:sp>
    </p:spTree>
    <p:extLst>
      <p:ext uri="{BB962C8B-B14F-4D97-AF65-F5344CB8AC3E}">
        <p14:creationId xmlns:p14="http://schemas.microsoft.com/office/powerpoint/2010/main" val="3779895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48</a:t>
            </a:fld>
            <a:endParaRPr lang="en-US"/>
          </a:p>
        </p:txBody>
      </p:sp>
    </p:spTree>
    <p:extLst>
      <p:ext uri="{BB962C8B-B14F-4D97-AF65-F5344CB8AC3E}">
        <p14:creationId xmlns:p14="http://schemas.microsoft.com/office/powerpoint/2010/main" val="271094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49</a:t>
            </a:fld>
            <a:endParaRPr lang="en-US"/>
          </a:p>
        </p:txBody>
      </p:sp>
    </p:spTree>
    <p:extLst>
      <p:ext uri="{BB962C8B-B14F-4D97-AF65-F5344CB8AC3E}">
        <p14:creationId xmlns:p14="http://schemas.microsoft.com/office/powerpoint/2010/main" val="2482939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a:t>
            </a:fld>
            <a:endParaRPr lang="en-US"/>
          </a:p>
        </p:txBody>
      </p:sp>
    </p:spTree>
    <p:extLst>
      <p:ext uri="{BB962C8B-B14F-4D97-AF65-F5344CB8AC3E}">
        <p14:creationId xmlns:p14="http://schemas.microsoft.com/office/powerpoint/2010/main" val="14629388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50</a:t>
            </a:fld>
            <a:endParaRPr lang="en-US"/>
          </a:p>
        </p:txBody>
      </p:sp>
    </p:spTree>
    <p:extLst>
      <p:ext uri="{BB962C8B-B14F-4D97-AF65-F5344CB8AC3E}">
        <p14:creationId xmlns:p14="http://schemas.microsoft.com/office/powerpoint/2010/main" val="2875466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51</a:t>
            </a:fld>
            <a:endParaRPr lang="en-US"/>
          </a:p>
        </p:txBody>
      </p:sp>
    </p:spTree>
    <p:extLst>
      <p:ext uri="{BB962C8B-B14F-4D97-AF65-F5344CB8AC3E}">
        <p14:creationId xmlns:p14="http://schemas.microsoft.com/office/powerpoint/2010/main" val="578755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52</a:t>
            </a:fld>
            <a:endParaRPr lang="en-US"/>
          </a:p>
        </p:txBody>
      </p:sp>
    </p:spTree>
    <p:extLst>
      <p:ext uri="{BB962C8B-B14F-4D97-AF65-F5344CB8AC3E}">
        <p14:creationId xmlns:p14="http://schemas.microsoft.com/office/powerpoint/2010/main" val="42183061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53</a:t>
            </a:fld>
            <a:endParaRPr lang="en-US"/>
          </a:p>
        </p:txBody>
      </p:sp>
    </p:spTree>
    <p:extLst>
      <p:ext uri="{BB962C8B-B14F-4D97-AF65-F5344CB8AC3E}">
        <p14:creationId xmlns:p14="http://schemas.microsoft.com/office/powerpoint/2010/main" val="1776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54</a:t>
            </a:fld>
            <a:endParaRPr lang="en-US"/>
          </a:p>
        </p:txBody>
      </p:sp>
    </p:spTree>
    <p:extLst>
      <p:ext uri="{BB962C8B-B14F-4D97-AF65-F5344CB8AC3E}">
        <p14:creationId xmlns:p14="http://schemas.microsoft.com/office/powerpoint/2010/main" val="2180954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55</a:t>
            </a:fld>
            <a:endParaRPr lang="en-US"/>
          </a:p>
        </p:txBody>
      </p:sp>
    </p:spTree>
    <p:extLst>
      <p:ext uri="{BB962C8B-B14F-4D97-AF65-F5344CB8AC3E}">
        <p14:creationId xmlns:p14="http://schemas.microsoft.com/office/powerpoint/2010/main" val="1727457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56</a:t>
            </a:fld>
            <a:endParaRPr lang="en-US"/>
          </a:p>
        </p:txBody>
      </p:sp>
    </p:spTree>
    <p:extLst>
      <p:ext uri="{BB962C8B-B14F-4D97-AF65-F5344CB8AC3E}">
        <p14:creationId xmlns:p14="http://schemas.microsoft.com/office/powerpoint/2010/main" val="7030673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57</a:t>
            </a:fld>
            <a:endParaRPr lang="en-US"/>
          </a:p>
        </p:txBody>
      </p:sp>
    </p:spTree>
    <p:extLst>
      <p:ext uri="{BB962C8B-B14F-4D97-AF65-F5344CB8AC3E}">
        <p14:creationId xmlns:p14="http://schemas.microsoft.com/office/powerpoint/2010/main" val="2798297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58</a:t>
            </a:fld>
            <a:endParaRPr lang="en-US"/>
          </a:p>
        </p:txBody>
      </p:sp>
    </p:spTree>
    <p:extLst>
      <p:ext uri="{BB962C8B-B14F-4D97-AF65-F5344CB8AC3E}">
        <p14:creationId xmlns:p14="http://schemas.microsoft.com/office/powerpoint/2010/main" val="1145738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59</a:t>
            </a:fld>
            <a:endParaRPr lang="en-US"/>
          </a:p>
        </p:txBody>
      </p:sp>
    </p:spTree>
    <p:extLst>
      <p:ext uri="{BB962C8B-B14F-4D97-AF65-F5344CB8AC3E}">
        <p14:creationId xmlns:p14="http://schemas.microsoft.com/office/powerpoint/2010/main" val="1278732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a:t>
            </a:fld>
            <a:endParaRPr lang="en-US"/>
          </a:p>
        </p:txBody>
      </p:sp>
    </p:spTree>
    <p:extLst>
      <p:ext uri="{BB962C8B-B14F-4D97-AF65-F5344CB8AC3E}">
        <p14:creationId xmlns:p14="http://schemas.microsoft.com/office/powerpoint/2010/main" val="3209756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60</a:t>
            </a:fld>
            <a:endParaRPr lang="en-US"/>
          </a:p>
        </p:txBody>
      </p:sp>
    </p:spTree>
    <p:extLst>
      <p:ext uri="{BB962C8B-B14F-4D97-AF65-F5344CB8AC3E}">
        <p14:creationId xmlns:p14="http://schemas.microsoft.com/office/powerpoint/2010/main" val="39270289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61</a:t>
            </a:fld>
            <a:endParaRPr lang="en-US"/>
          </a:p>
        </p:txBody>
      </p:sp>
    </p:spTree>
    <p:extLst>
      <p:ext uri="{BB962C8B-B14F-4D97-AF65-F5344CB8AC3E}">
        <p14:creationId xmlns:p14="http://schemas.microsoft.com/office/powerpoint/2010/main" val="7879604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62</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63</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64</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65</a:t>
            </a:fld>
            <a:endParaRPr lang="en-US"/>
          </a:p>
        </p:txBody>
      </p:sp>
    </p:spTree>
    <p:extLst>
      <p:ext uri="{BB962C8B-B14F-4D97-AF65-F5344CB8AC3E}">
        <p14:creationId xmlns:p14="http://schemas.microsoft.com/office/powerpoint/2010/main" val="39397664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950875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426291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68</a:t>
            </a:fld>
            <a:endParaRPr lang="en-US"/>
          </a:p>
        </p:txBody>
      </p:sp>
    </p:spTree>
    <p:extLst>
      <p:ext uri="{BB962C8B-B14F-4D97-AF65-F5344CB8AC3E}">
        <p14:creationId xmlns:p14="http://schemas.microsoft.com/office/powerpoint/2010/main" val="38795674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69</a:t>
            </a:fld>
            <a:endParaRPr lang="en-US"/>
          </a:p>
        </p:txBody>
      </p:sp>
    </p:spTree>
    <p:extLst>
      <p:ext uri="{BB962C8B-B14F-4D97-AF65-F5344CB8AC3E}">
        <p14:creationId xmlns:p14="http://schemas.microsoft.com/office/powerpoint/2010/main" val="4103028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a:t>
            </a:fld>
            <a:endParaRPr lang="en-US"/>
          </a:p>
        </p:txBody>
      </p:sp>
    </p:spTree>
    <p:extLst>
      <p:ext uri="{BB962C8B-B14F-4D97-AF65-F5344CB8AC3E}">
        <p14:creationId xmlns:p14="http://schemas.microsoft.com/office/powerpoint/2010/main" val="29664023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70</a:t>
            </a:fld>
            <a:endParaRPr lang="en-US"/>
          </a:p>
        </p:txBody>
      </p:sp>
    </p:spTree>
    <p:extLst>
      <p:ext uri="{BB962C8B-B14F-4D97-AF65-F5344CB8AC3E}">
        <p14:creationId xmlns:p14="http://schemas.microsoft.com/office/powerpoint/2010/main" val="5746514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71</a:t>
            </a:fld>
            <a:endParaRPr lang="en-US"/>
          </a:p>
        </p:txBody>
      </p:sp>
    </p:spTree>
    <p:extLst>
      <p:ext uri="{BB962C8B-B14F-4D97-AF65-F5344CB8AC3E}">
        <p14:creationId xmlns:p14="http://schemas.microsoft.com/office/powerpoint/2010/main" val="28731443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72</a:t>
            </a:fld>
            <a:endParaRPr lang="en-US"/>
          </a:p>
        </p:txBody>
      </p:sp>
    </p:spTree>
    <p:extLst>
      <p:ext uri="{BB962C8B-B14F-4D97-AF65-F5344CB8AC3E}">
        <p14:creationId xmlns:p14="http://schemas.microsoft.com/office/powerpoint/2010/main" val="10186129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73</a:t>
            </a:fld>
            <a:endParaRPr lang="en-US"/>
          </a:p>
        </p:txBody>
      </p:sp>
    </p:spTree>
    <p:extLst>
      <p:ext uri="{BB962C8B-B14F-4D97-AF65-F5344CB8AC3E}">
        <p14:creationId xmlns:p14="http://schemas.microsoft.com/office/powerpoint/2010/main" val="21038445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74</a:t>
            </a:fld>
            <a:endParaRPr lang="en-US"/>
          </a:p>
        </p:txBody>
      </p:sp>
    </p:spTree>
    <p:extLst>
      <p:ext uri="{BB962C8B-B14F-4D97-AF65-F5344CB8AC3E}">
        <p14:creationId xmlns:p14="http://schemas.microsoft.com/office/powerpoint/2010/main" val="41289533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75</a:t>
            </a:fld>
            <a:endParaRPr lang="en-US"/>
          </a:p>
        </p:txBody>
      </p:sp>
    </p:spTree>
    <p:extLst>
      <p:ext uri="{BB962C8B-B14F-4D97-AF65-F5344CB8AC3E}">
        <p14:creationId xmlns:p14="http://schemas.microsoft.com/office/powerpoint/2010/main" val="38346164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76</a:t>
            </a:fld>
            <a:endParaRPr lang="en-US"/>
          </a:p>
        </p:txBody>
      </p:sp>
    </p:spTree>
    <p:extLst>
      <p:ext uri="{BB962C8B-B14F-4D97-AF65-F5344CB8AC3E}">
        <p14:creationId xmlns:p14="http://schemas.microsoft.com/office/powerpoint/2010/main" val="28694408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77</a:t>
            </a:fld>
            <a:endParaRPr lang="en-US"/>
          </a:p>
        </p:txBody>
      </p:sp>
    </p:spTree>
    <p:extLst>
      <p:ext uri="{BB962C8B-B14F-4D97-AF65-F5344CB8AC3E}">
        <p14:creationId xmlns:p14="http://schemas.microsoft.com/office/powerpoint/2010/main" val="41103727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78</a:t>
            </a:fld>
            <a:endParaRPr lang="en-US"/>
          </a:p>
        </p:txBody>
      </p:sp>
    </p:spTree>
    <p:extLst>
      <p:ext uri="{BB962C8B-B14F-4D97-AF65-F5344CB8AC3E}">
        <p14:creationId xmlns:p14="http://schemas.microsoft.com/office/powerpoint/2010/main" val="16686417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79</a:t>
            </a:fld>
            <a:endParaRPr lang="en-US"/>
          </a:p>
        </p:txBody>
      </p:sp>
    </p:spTree>
    <p:extLst>
      <p:ext uri="{BB962C8B-B14F-4D97-AF65-F5344CB8AC3E}">
        <p14:creationId xmlns:p14="http://schemas.microsoft.com/office/powerpoint/2010/main" val="4220375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a:t>
            </a:fld>
            <a:endParaRPr lang="en-US"/>
          </a:p>
        </p:txBody>
      </p:sp>
    </p:spTree>
    <p:extLst>
      <p:ext uri="{BB962C8B-B14F-4D97-AF65-F5344CB8AC3E}">
        <p14:creationId xmlns:p14="http://schemas.microsoft.com/office/powerpoint/2010/main" val="38662678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80</a:t>
            </a:fld>
            <a:endParaRPr lang="en-US"/>
          </a:p>
        </p:txBody>
      </p:sp>
    </p:spTree>
    <p:extLst>
      <p:ext uri="{BB962C8B-B14F-4D97-AF65-F5344CB8AC3E}">
        <p14:creationId xmlns:p14="http://schemas.microsoft.com/office/powerpoint/2010/main" val="132645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81</a:t>
            </a:fld>
            <a:endParaRPr lang="en-US"/>
          </a:p>
        </p:txBody>
      </p:sp>
    </p:spTree>
    <p:extLst>
      <p:ext uri="{BB962C8B-B14F-4D97-AF65-F5344CB8AC3E}">
        <p14:creationId xmlns:p14="http://schemas.microsoft.com/office/powerpoint/2010/main" val="32366633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82</a:t>
            </a:fld>
            <a:endParaRPr lang="en-US"/>
          </a:p>
        </p:txBody>
      </p:sp>
    </p:spTree>
    <p:extLst>
      <p:ext uri="{BB962C8B-B14F-4D97-AF65-F5344CB8AC3E}">
        <p14:creationId xmlns:p14="http://schemas.microsoft.com/office/powerpoint/2010/main" val="1653072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83</a:t>
            </a:fld>
            <a:endParaRPr lang="en-US"/>
          </a:p>
        </p:txBody>
      </p:sp>
    </p:spTree>
    <p:extLst>
      <p:ext uri="{BB962C8B-B14F-4D97-AF65-F5344CB8AC3E}">
        <p14:creationId xmlns:p14="http://schemas.microsoft.com/office/powerpoint/2010/main" val="4540032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84</a:t>
            </a:fld>
            <a:endParaRPr lang="en-US"/>
          </a:p>
        </p:txBody>
      </p:sp>
    </p:spTree>
    <p:extLst>
      <p:ext uri="{BB962C8B-B14F-4D97-AF65-F5344CB8AC3E}">
        <p14:creationId xmlns:p14="http://schemas.microsoft.com/office/powerpoint/2010/main" val="6944784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3997143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4. Volvanic eruptions on Krakatoa, Indonesia in 1883 led to the complete destruction of a large part of the land mass and buried the remnant regions in ash and slag. What type of succession best describes the return of vegetation to these islands?</a:t>
            </a:r>
          </a:p>
          <a:p>
            <a:r>
              <a:rPr lang="en-US"/>
              <a:t>https://www.polleverywhere.com/multiple_choice_polls/ZzDvriECvH2R52qdCuYky?display_state=instructions&amp;activity_state=opened&amp;state=opened&amp;flow=Instructor&amp;onscreen=persist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86</a:t>
            </a:fld>
            <a:endParaRPr lang="en-US"/>
          </a:p>
        </p:txBody>
      </p:sp>
    </p:spTree>
    <p:extLst>
      <p:ext uri="{BB962C8B-B14F-4D97-AF65-F5344CB8AC3E}">
        <p14:creationId xmlns:p14="http://schemas.microsoft.com/office/powerpoint/2010/main" val="2354947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4. Volvanic eruptions on Krakatoa, Indonesia in 1883 led to the complete destruction of a large part of the land mass and buried the remnant regions in ash and slag. What type of succession best describes the return of vegetation to these islands?</a:t>
            </a:r>
          </a:p>
          <a:p>
            <a:r>
              <a:rPr lang="en-US"/>
              <a:t>https://www.polleverywhere.com/multiple_choice_polls/ZzDvriECvH2R52qdCuYky?display_state=chart&amp;activity_state=closed&amp;state=closed&amp;flow=Instructor&amp;onscreen=persist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87</a:t>
            </a:fld>
            <a:endParaRPr lang="en-US"/>
          </a:p>
        </p:txBody>
      </p:sp>
    </p:spTree>
    <p:extLst>
      <p:ext uri="{BB962C8B-B14F-4D97-AF65-F5344CB8AC3E}">
        <p14:creationId xmlns:p14="http://schemas.microsoft.com/office/powerpoint/2010/main" val="9791385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4. Volvanic eruptions on Krakatoa, Indonesia in 1883 led to the complete destruction of a large part of the land mass and buried the remnant regions in ash and slag. What type of succession best describes the return of vegetation to these islands?</a:t>
            </a:r>
          </a:p>
          <a:p>
            <a:r>
              <a:rPr lang="en-US"/>
              <a:t>https://www.polleverywhere.com/multiple_choice_polls/ZzDvriECvH2R52qdCuYky?display_state=chart&amp;activity_state=closed&amp;display=correctness&amp;state=closed&amp;flow=Instructor&amp;onscreen=persist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88</a:t>
            </a:fld>
            <a:endParaRPr lang="en-US"/>
          </a:p>
        </p:txBody>
      </p:sp>
    </p:spTree>
    <p:extLst>
      <p:ext uri="{BB962C8B-B14F-4D97-AF65-F5344CB8AC3E}">
        <p14:creationId xmlns:p14="http://schemas.microsoft.com/office/powerpoint/2010/main" val="3451165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a:t>
            </a:fld>
            <a:endParaRPr lang="en-US"/>
          </a:p>
        </p:txBody>
      </p:sp>
    </p:spTree>
    <p:extLst>
      <p:ext uri="{BB962C8B-B14F-4D97-AF65-F5344CB8AC3E}">
        <p14:creationId xmlns:p14="http://schemas.microsoft.com/office/powerpoint/2010/main" val="145842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B3D2-A995-AD9A-131A-8DF9E49D7A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B4706-D032-C96B-7C04-F1A6E685D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BB2A3-9481-DEB3-3C09-C9B84E68678B}"/>
              </a:ext>
            </a:extLst>
          </p:cNvPr>
          <p:cNvSpPr>
            <a:spLocks noGrp="1"/>
          </p:cNvSpPr>
          <p:nvPr>
            <p:ph type="dt" sz="half" idx="10"/>
          </p:nvPr>
        </p:nvSpPr>
        <p:spPr/>
        <p:txBody>
          <a:bodyPr/>
          <a:lstStyle/>
          <a:p>
            <a:fld id="{33D14851-3B63-564B-96A3-9CE2A127D1FC}" type="datetimeFigureOut">
              <a:rPr lang="en-US" smtClean="0"/>
              <a:t>2/27/24</a:t>
            </a:fld>
            <a:endParaRPr lang="en-US"/>
          </a:p>
        </p:txBody>
      </p:sp>
      <p:sp>
        <p:nvSpPr>
          <p:cNvPr id="5" name="Footer Placeholder 4">
            <a:extLst>
              <a:ext uri="{FF2B5EF4-FFF2-40B4-BE49-F238E27FC236}">
                <a16:creationId xmlns:a16="http://schemas.microsoft.com/office/drawing/2014/main" id="{5E87CBB5-172B-A913-F925-DA2935A1D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22023-0C9A-8ECD-D738-4C17E0A53AEC}"/>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24180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772C-B2ED-3F4C-30CB-C3D5040B0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06B7DF-3872-E923-46AD-86E15EA712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DB2FA-EAAF-A188-716D-9EE204448C73}"/>
              </a:ext>
            </a:extLst>
          </p:cNvPr>
          <p:cNvSpPr>
            <a:spLocks noGrp="1"/>
          </p:cNvSpPr>
          <p:nvPr>
            <p:ph type="dt" sz="half" idx="10"/>
          </p:nvPr>
        </p:nvSpPr>
        <p:spPr/>
        <p:txBody>
          <a:bodyPr/>
          <a:lstStyle/>
          <a:p>
            <a:fld id="{33D14851-3B63-564B-96A3-9CE2A127D1FC}" type="datetimeFigureOut">
              <a:rPr lang="en-US" smtClean="0"/>
              <a:t>2/27/24</a:t>
            </a:fld>
            <a:endParaRPr lang="en-US"/>
          </a:p>
        </p:txBody>
      </p:sp>
      <p:sp>
        <p:nvSpPr>
          <p:cNvPr id="5" name="Footer Placeholder 4">
            <a:extLst>
              <a:ext uri="{FF2B5EF4-FFF2-40B4-BE49-F238E27FC236}">
                <a16:creationId xmlns:a16="http://schemas.microsoft.com/office/drawing/2014/main" id="{7482EFF7-6E45-7277-43D4-4A215BD5D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39253-28B6-DD1D-73FE-E2848AD6DA87}"/>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48535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654AA-C6B5-E4DA-A4C7-233F9EF03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2D0B7-FFCB-5154-AA12-8D8E6D4AF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2418D-16A1-EB09-DDC5-A7E82D16A8CE}"/>
              </a:ext>
            </a:extLst>
          </p:cNvPr>
          <p:cNvSpPr>
            <a:spLocks noGrp="1"/>
          </p:cNvSpPr>
          <p:nvPr>
            <p:ph type="dt" sz="half" idx="10"/>
          </p:nvPr>
        </p:nvSpPr>
        <p:spPr/>
        <p:txBody>
          <a:bodyPr/>
          <a:lstStyle/>
          <a:p>
            <a:fld id="{33D14851-3B63-564B-96A3-9CE2A127D1FC}" type="datetimeFigureOut">
              <a:rPr lang="en-US" smtClean="0"/>
              <a:t>2/27/24</a:t>
            </a:fld>
            <a:endParaRPr lang="en-US"/>
          </a:p>
        </p:txBody>
      </p:sp>
      <p:sp>
        <p:nvSpPr>
          <p:cNvPr id="5" name="Footer Placeholder 4">
            <a:extLst>
              <a:ext uri="{FF2B5EF4-FFF2-40B4-BE49-F238E27FC236}">
                <a16:creationId xmlns:a16="http://schemas.microsoft.com/office/drawing/2014/main" id="{97A6587D-2319-8395-12C9-5DCF17463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A6FF8-5AFE-9EFB-0DAB-C4481087A06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76341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873-B718-021C-050B-C2AEA74D6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392B0-30B2-FA04-3D63-25748E89F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CF67D-D043-F8AC-83E1-F7AFE95FB090}"/>
              </a:ext>
            </a:extLst>
          </p:cNvPr>
          <p:cNvSpPr>
            <a:spLocks noGrp="1"/>
          </p:cNvSpPr>
          <p:nvPr>
            <p:ph type="dt" sz="half" idx="10"/>
          </p:nvPr>
        </p:nvSpPr>
        <p:spPr/>
        <p:txBody>
          <a:bodyPr/>
          <a:lstStyle/>
          <a:p>
            <a:fld id="{33D14851-3B63-564B-96A3-9CE2A127D1FC}" type="datetimeFigureOut">
              <a:rPr lang="en-US" smtClean="0"/>
              <a:t>2/27/24</a:t>
            </a:fld>
            <a:endParaRPr lang="en-US"/>
          </a:p>
        </p:txBody>
      </p:sp>
      <p:sp>
        <p:nvSpPr>
          <p:cNvPr id="5" name="Footer Placeholder 4">
            <a:extLst>
              <a:ext uri="{FF2B5EF4-FFF2-40B4-BE49-F238E27FC236}">
                <a16:creationId xmlns:a16="http://schemas.microsoft.com/office/drawing/2014/main" id="{815B5A5A-D106-98BA-96BA-EEBFDDAB2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9B784-5FE1-5EFF-CE8D-CEC68775516A}"/>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31565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BC54-037C-445D-A6D8-77FA38155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CB7BB-5C12-21E0-7F2C-481504928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F60A0-DDA0-FBF9-A2AB-2545B32FE583}"/>
              </a:ext>
            </a:extLst>
          </p:cNvPr>
          <p:cNvSpPr>
            <a:spLocks noGrp="1"/>
          </p:cNvSpPr>
          <p:nvPr>
            <p:ph type="dt" sz="half" idx="10"/>
          </p:nvPr>
        </p:nvSpPr>
        <p:spPr/>
        <p:txBody>
          <a:bodyPr/>
          <a:lstStyle/>
          <a:p>
            <a:fld id="{33D14851-3B63-564B-96A3-9CE2A127D1FC}" type="datetimeFigureOut">
              <a:rPr lang="en-US" smtClean="0"/>
              <a:t>2/27/24</a:t>
            </a:fld>
            <a:endParaRPr lang="en-US"/>
          </a:p>
        </p:txBody>
      </p:sp>
      <p:sp>
        <p:nvSpPr>
          <p:cNvPr id="5" name="Footer Placeholder 4">
            <a:extLst>
              <a:ext uri="{FF2B5EF4-FFF2-40B4-BE49-F238E27FC236}">
                <a16:creationId xmlns:a16="http://schemas.microsoft.com/office/drawing/2014/main" id="{4307622D-C60A-0FF2-F6E0-BF91A013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640BA-5567-8EAF-0A3B-BA89CEC3AA5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20545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FBCC-9237-0325-9FA2-2BC7485E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6CD42-B79E-8909-2F45-094DA0F8BA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17E00-9957-230E-40B5-EFE44C830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944E54-F961-DF23-BACD-1CBDA9CDDFF0}"/>
              </a:ext>
            </a:extLst>
          </p:cNvPr>
          <p:cNvSpPr>
            <a:spLocks noGrp="1"/>
          </p:cNvSpPr>
          <p:nvPr>
            <p:ph type="dt" sz="half" idx="10"/>
          </p:nvPr>
        </p:nvSpPr>
        <p:spPr/>
        <p:txBody>
          <a:bodyPr/>
          <a:lstStyle/>
          <a:p>
            <a:fld id="{33D14851-3B63-564B-96A3-9CE2A127D1FC}" type="datetimeFigureOut">
              <a:rPr lang="en-US" smtClean="0"/>
              <a:t>2/27/24</a:t>
            </a:fld>
            <a:endParaRPr lang="en-US"/>
          </a:p>
        </p:txBody>
      </p:sp>
      <p:sp>
        <p:nvSpPr>
          <p:cNvPr id="6" name="Footer Placeholder 5">
            <a:extLst>
              <a:ext uri="{FF2B5EF4-FFF2-40B4-BE49-F238E27FC236}">
                <a16:creationId xmlns:a16="http://schemas.microsoft.com/office/drawing/2014/main" id="{52F85153-70A2-13CA-1384-E4D24A036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77C72-8BA0-56FB-3689-E9F7FE9B3D81}"/>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353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939F-8083-729B-8F1C-2354794CD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7F9BC-BFAC-0E87-77FC-B18791344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F071E-8C59-9220-7E9F-72D5A66DE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AD495-3E67-0DFF-0ED4-894B11AC9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0A4FF9-5998-D78B-CF2C-E6F40F9E2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35EC80-E846-CFB9-0CEA-F3796841670A}"/>
              </a:ext>
            </a:extLst>
          </p:cNvPr>
          <p:cNvSpPr>
            <a:spLocks noGrp="1"/>
          </p:cNvSpPr>
          <p:nvPr>
            <p:ph type="dt" sz="half" idx="10"/>
          </p:nvPr>
        </p:nvSpPr>
        <p:spPr/>
        <p:txBody>
          <a:bodyPr/>
          <a:lstStyle/>
          <a:p>
            <a:fld id="{33D14851-3B63-564B-96A3-9CE2A127D1FC}" type="datetimeFigureOut">
              <a:rPr lang="en-US" smtClean="0"/>
              <a:t>2/27/24</a:t>
            </a:fld>
            <a:endParaRPr lang="en-US"/>
          </a:p>
        </p:txBody>
      </p:sp>
      <p:sp>
        <p:nvSpPr>
          <p:cNvPr id="8" name="Footer Placeholder 7">
            <a:extLst>
              <a:ext uri="{FF2B5EF4-FFF2-40B4-BE49-F238E27FC236}">
                <a16:creationId xmlns:a16="http://schemas.microsoft.com/office/drawing/2014/main" id="{62A61C58-8897-6D91-B38A-92564CD5D8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7EEBA7-B301-99AF-D376-080098BEDC12}"/>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48038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ACE5-435C-8E12-6763-8CCA33B71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9ACB9-BE2A-BFA4-23EC-C45DEEEDDB5E}"/>
              </a:ext>
            </a:extLst>
          </p:cNvPr>
          <p:cNvSpPr>
            <a:spLocks noGrp="1"/>
          </p:cNvSpPr>
          <p:nvPr>
            <p:ph type="dt" sz="half" idx="10"/>
          </p:nvPr>
        </p:nvSpPr>
        <p:spPr/>
        <p:txBody>
          <a:bodyPr/>
          <a:lstStyle/>
          <a:p>
            <a:fld id="{33D14851-3B63-564B-96A3-9CE2A127D1FC}" type="datetimeFigureOut">
              <a:rPr lang="en-US" smtClean="0"/>
              <a:t>2/27/24</a:t>
            </a:fld>
            <a:endParaRPr lang="en-US"/>
          </a:p>
        </p:txBody>
      </p:sp>
      <p:sp>
        <p:nvSpPr>
          <p:cNvPr id="4" name="Footer Placeholder 3">
            <a:extLst>
              <a:ext uri="{FF2B5EF4-FFF2-40B4-BE49-F238E27FC236}">
                <a16:creationId xmlns:a16="http://schemas.microsoft.com/office/drawing/2014/main" id="{CD2B7586-638E-9105-BC27-2B8F73D7B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2192C-984C-6F50-4A78-86A0911C7A3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02545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F689-3020-1270-4EE5-7AFC0332AB76}"/>
              </a:ext>
            </a:extLst>
          </p:cNvPr>
          <p:cNvSpPr>
            <a:spLocks noGrp="1"/>
          </p:cNvSpPr>
          <p:nvPr>
            <p:ph type="dt" sz="half" idx="10"/>
          </p:nvPr>
        </p:nvSpPr>
        <p:spPr/>
        <p:txBody>
          <a:bodyPr/>
          <a:lstStyle/>
          <a:p>
            <a:fld id="{33D14851-3B63-564B-96A3-9CE2A127D1FC}" type="datetimeFigureOut">
              <a:rPr lang="en-US" smtClean="0"/>
              <a:t>2/27/24</a:t>
            </a:fld>
            <a:endParaRPr lang="en-US"/>
          </a:p>
        </p:txBody>
      </p:sp>
      <p:sp>
        <p:nvSpPr>
          <p:cNvPr id="3" name="Footer Placeholder 2">
            <a:extLst>
              <a:ext uri="{FF2B5EF4-FFF2-40B4-BE49-F238E27FC236}">
                <a16:creationId xmlns:a16="http://schemas.microsoft.com/office/drawing/2014/main" id="{9D7DED9A-2D83-6BAD-E788-9C9A59853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4A036-53E7-AD50-6C98-71C82674A81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244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7F2-5401-B8E8-03C7-95D08E7AB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53749-879B-0BD0-13DD-DD23744FE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9C80FC-1454-F85E-FEB2-615152F76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76496-3CF9-B550-1C3B-D1BB6B36AA10}"/>
              </a:ext>
            </a:extLst>
          </p:cNvPr>
          <p:cNvSpPr>
            <a:spLocks noGrp="1"/>
          </p:cNvSpPr>
          <p:nvPr>
            <p:ph type="dt" sz="half" idx="10"/>
          </p:nvPr>
        </p:nvSpPr>
        <p:spPr/>
        <p:txBody>
          <a:bodyPr/>
          <a:lstStyle/>
          <a:p>
            <a:fld id="{33D14851-3B63-564B-96A3-9CE2A127D1FC}" type="datetimeFigureOut">
              <a:rPr lang="en-US" smtClean="0"/>
              <a:t>2/27/24</a:t>
            </a:fld>
            <a:endParaRPr lang="en-US"/>
          </a:p>
        </p:txBody>
      </p:sp>
      <p:sp>
        <p:nvSpPr>
          <p:cNvPr id="6" name="Footer Placeholder 5">
            <a:extLst>
              <a:ext uri="{FF2B5EF4-FFF2-40B4-BE49-F238E27FC236}">
                <a16:creationId xmlns:a16="http://schemas.microsoft.com/office/drawing/2014/main" id="{45B69965-9243-0EF6-863D-61D183E6F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41882-7BBE-FA05-9E37-EB05C10804F4}"/>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8099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90B8-5C96-0CA8-46DF-C97959D0F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7D8514-8608-C0DD-9602-7710F0FA0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0A9F7-E06E-E3D8-9981-FDF7B928D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2B429-6910-87F3-AC89-71FE311C4F02}"/>
              </a:ext>
            </a:extLst>
          </p:cNvPr>
          <p:cNvSpPr>
            <a:spLocks noGrp="1"/>
          </p:cNvSpPr>
          <p:nvPr>
            <p:ph type="dt" sz="half" idx="10"/>
          </p:nvPr>
        </p:nvSpPr>
        <p:spPr/>
        <p:txBody>
          <a:bodyPr/>
          <a:lstStyle/>
          <a:p>
            <a:fld id="{33D14851-3B63-564B-96A3-9CE2A127D1FC}" type="datetimeFigureOut">
              <a:rPr lang="en-US" smtClean="0"/>
              <a:t>2/27/24</a:t>
            </a:fld>
            <a:endParaRPr lang="en-US"/>
          </a:p>
        </p:txBody>
      </p:sp>
      <p:sp>
        <p:nvSpPr>
          <p:cNvPr id="6" name="Footer Placeholder 5">
            <a:extLst>
              <a:ext uri="{FF2B5EF4-FFF2-40B4-BE49-F238E27FC236}">
                <a16:creationId xmlns:a16="http://schemas.microsoft.com/office/drawing/2014/main" id="{AACDB704-BB2B-F221-94FA-85BDE9566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DC83F-4856-F616-1270-5A449512D54D}"/>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14152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06F78-20C6-61EF-5C10-C80A48383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E03D1-9E4F-8AF6-FB1E-C570EC8F2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A3B51-C485-0CC5-2E48-23C50838F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14851-3B63-564B-96A3-9CE2A127D1FC}" type="datetimeFigureOut">
              <a:rPr lang="en-US" smtClean="0"/>
              <a:t>2/27/24</a:t>
            </a:fld>
            <a:endParaRPr lang="en-US"/>
          </a:p>
        </p:txBody>
      </p:sp>
      <p:sp>
        <p:nvSpPr>
          <p:cNvPr id="5" name="Footer Placeholder 4">
            <a:extLst>
              <a:ext uri="{FF2B5EF4-FFF2-40B4-BE49-F238E27FC236}">
                <a16:creationId xmlns:a16="http://schemas.microsoft.com/office/drawing/2014/main" id="{506214ED-F0CC-6A3B-23B1-45CEA2716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A24DE-B4B3-44F5-D6C2-B4FB7C20C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CA447-439F-3B4B-9ACA-1485E19D3F36}" type="slidenum">
              <a:rPr lang="en-US" smtClean="0"/>
              <a:t>‹#›</a:t>
            </a:fld>
            <a:endParaRPr lang="en-US"/>
          </a:p>
        </p:txBody>
      </p:sp>
    </p:spTree>
    <p:extLst>
      <p:ext uri="{BB962C8B-B14F-4D97-AF65-F5344CB8AC3E}">
        <p14:creationId xmlns:p14="http://schemas.microsoft.com/office/powerpoint/2010/main" val="302421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350.png"/><Relationship Id="rId4" Type="http://schemas.openxmlformats.org/officeDocument/2006/relationships/image" Target="../media/image12.png"/><Relationship Id="rId9" Type="http://schemas.openxmlformats.org/officeDocument/2006/relationships/image" Target="../media/image17.sv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570.png"/><Relationship Id="rId5" Type="http://schemas.openxmlformats.org/officeDocument/2006/relationships/image" Target="../media/image13.svg"/><Relationship Id="rId10" Type="http://schemas.openxmlformats.org/officeDocument/2006/relationships/image" Target="../media/image56.png"/><Relationship Id="rId4" Type="http://schemas.openxmlformats.org/officeDocument/2006/relationships/image" Target="../media/image12.png"/><Relationship Id="rId9" Type="http://schemas.openxmlformats.org/officeDocument/2006/relationships/image" Target="../media/image17.sv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570.png"/><Relationship Id="rId5" Type="http://schemas.openxmlformats.org/officeDocument/2006/relationships/image" Target="../media/image13.svg"/><Relationship Id="rId10" Type="http://schemas.openxmlformats.org/officeDocument/2006/relationships/image" Target="../media/image56.png"/><Relationship Id="rId4" Type="http://schemas.openxmlformats.org/officeDocument/2006/relationships/image" Target="../media/image12.png"/><Relationship Id="rId9" Type="http://schemas.openxmlformats.org/officeDocument/2006/relationships/image" Target="../media/image17.sv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00.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18.gi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570.png"/><Relationship Id="rId5" Type="http://schemas.openxmlformats.org/officeDocument/2006/relationships/image" Target="../media/image13.svg"/><Relationship Id="rId1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310.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60.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18.gi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570.png"/><Relationship Id="rId5" Type="http://schemas.openxmlformats.org/officeDocument/2006/relationships/image" Target="../media/image13.svg"/><Relationship Id="rId1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610.png"/></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60.png"/><Relationship Id="rId5" Type="http://schemas.openxmlformats.org/officeDocument/2006/relationships/image" Target="../media/image750.png"/><Relationship Id="rId4" Type="http://schemas.openxmlformats.org/officeDocument/2006/relationships/image" Target="../media/image18.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e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g"/><Relationship Id="rId7" Type="http://schemas.openxmlformats.org/officeDocument/2006/relationships/image" Target="../media/image70.jpe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g"/></Relationships>
</file>

<file path=ppt/slides/_rels/slide67.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6.jpg"/><Relationship Id="rId7"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7.jp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7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10.png"/><Relationship Id="rId4" Type="http://schemas.openxmlformats.org/officeDocument/2006/relationships/image" Target="../media/image611.png"/></Relationships>
</file>

<file path=ppt/slides/_rels/slide7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g"/><Relationship Id="rId7" Type="http://schemas.openxmlformats.org/officeDocument/2006/relationships/image" Target="../media/image70.jpe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g"/></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9563-E038-16B8-A234-F73FD08796A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045EAD0-F0B1-01ED-CDDE-7384F1673D50}"/>
              </a:ext>
            </a:extLst>
          </p:cNvPr>
          <p:cNvSpPr>
            <a:spLocks noGrp="1"/>
          </p:cNvSpPr>
          <p:nvPr>
            <p:ph type="subTitle" idx="1"/>
          </p:nvPr>
        </p:nvSpPr>
        <p:spPr/>
        <p:txBody>
          <a:bodyPr/>
          <a:lstStyle/>
          <a:p>
            <a:endParaRPr lang="en-US"/>
          </a:p>
        </p:txBody>
      </p:sp>
      <p:pic>
        <p:nvPicPr>
          <p:cNvPr id="5" name="slide.url=https://www.polleverywhere.com/multiple_choice_polls/92CIyCrGhOx0uPihSdrgk?display_state=instructions&amp;activity_state=opened&amp;state=opened&amp;flow=Instructor&amp;onscreen=persist">
            <a:extLst>
              <a:ext uri="{FF2B5EF4-FFF2-40B4-BE49-F238E27FC236}">
                <a16:creationId xmlns:a16="http://schemas.microsoft.com/office/drawing/2014/main" id="{D2CED2EB-68EB-E22D-0383-17A9CD8FF44E}"/>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02441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u="sng" dirty="0"/>
              <a:t>Vertical transmission</a:t>
            </a:r>
            <a:r>
              <a:rPr lang="en-US" sz="2600" dirty="0"/>
              <a:t> occurs when a pathogen is passed mother-to-infant </a:t>
            </a:r>
            <a:r>
              <a:rPr lang="en-US" sz="2600" i="1" dirty="0"/>
              <a:t>in utero. </a:t>
            </a:r>
            <a:endParaRPr lang="en-US" sz="2600" dirty="0"/>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Tree>
    <p:extLst>
      <p:ext uri="{BB962C8B-B14F-4D97-AF65-F5344CB8AC3E}">
        <p14:creationId xmlns:p14="http://schemas.microsoft.com/office/powerpoint/2010/main" val="2320447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2415209"/>
            <a:ext cx="12039177" cy="4442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873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3916017"/>
            <a:ext cx="12039177" cy="2941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322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4899991"/>
            <a:ext cx="12039177" cy="1958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573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6052930"/>
            <a:ext cx="12039177" cy="805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624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a:t>
            </a:r>
            <a:r>
              <a:rPr lang="en-US" sz="2600" u="sng" dirty="0"/>
              <a:t>stage I-V based on their R</a:t>
            </a:r>
            <a:r>
              <a:rPr lang="en-US" sz="2600" u="sng" baseline="-25000" dirty="0"/>
              <a:t>0 </a:t>
            </a:r>
            <a:r>
              <a:rPr lang="en-US" sz="2600" u="sng" dirty="0"/>
              <a:t>in the human population</a:t>
            </a:r>
            <a:r>
              <a:rPr lang="en-US" sz="2600" dirty="0"/>
              <a:t>.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Tree>
    <p:extLst>
      <p:ext uri="{BB962C8B-B14F-4D97-AF65-F5344CB8AC3E}">
        <p14:creationId xmlns:p14="http://schemas.microsoft.com/office/powerpoint/2010/main" val="37092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46E5-4977-2258-972A-D1101B09835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AEEC79-3867-266A-D777-54B72573ED7D}"/>
              </a:ext>
            </a:extLst>
          </p:cNvPr>
          <p:cNvSpPr>
            <a:spLocks noGrp="1"/>
          </p:cNvSpPr>
          <p:nvPr>
            <p:ph type="subTitle" idx="1"/>
          </p:nvPr>
        </p:nvSpPr>
        <p:spPr/>
        <p:txBody>
          <a:bodyPr/>
          <a:lstStyle/>
          <a:p>
            <a:endParaRPr lang="en-US"/>
          </a:p>
        </p:txBody>
      </p:sp>
      <p:pic>
        <p:nvPicPr>
          <p:cNvPr id="5" name="slide.url=https://www.polleverywhere.com/multiple_choice_polls/OUo3OjVxH7N5odJbdikIr?display_state=instructions&amp;activity_state=opened&amp;state=opened&amp;flow=Instructor&amp;onscreen=persist">
            <a:extLst>
              <a:ext uri="{FF2B5EF4-FFF2-40B4-BE49-F238E27FC236}">
                <a16:creationId xmlns:a16="http://schemas.microsoft.com/office/drawing/2014/main" id="{5A935262-B4C3-B628-9294-E5D0336DFA3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94982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673D-EDCA-755A-5555-8A79112E2CC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17BD654-C08A-DF5D-BD4F-4DF1256E1099}"/>
              </a:ext>
            </a:extLst>
          </p:cNvPr>
          <p:cNvSpPr>
            <a:spLocks noGrp="1"/>
          </p:cNvSpPr>
          <p:nvPr>
            <p:ph type="subTitle" idx="1"/>
          </p:nvPr>
        </p:nvSpPr>
        <p:spPr/>
        <p:txBody>
          <a:bodyPr/>
          <a:lstStyle/>
          <a:p>
            <a:endParaRPr lang="en-US"/>
          </a:p>
        </p:txBody>
      </p:sp>
      <p:pic>
        <p:nvPicPr>
          <p:cNvPr id="5" name="slide.url=https://www.polleverywhere.com/multiple_choice_polls/OUo3OjVxH7N5odJbdikIr?display_state=chart&amp;activity_state=closed&amp;state=closed&amp;flow=Instructor&amp;onscreen=persist">
            <a:extLst>
              <a:ext uri="{FF2B5EF4-FFF2-40B4-BE49-F238E27FC236}">
                <a16:creationId xmlns:a16="http://schemas.microsoft.com/office/drawing/2014/main" id="{ECAAC7CE-F9C1-0FAF-EAE2-9411B06036D6}"/>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135916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72B2-0E3D-03D1-E0AD-ABE93785C08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D15103E-E7F4-022B-D36B-1B817EE220E5}"/>
              </a:ext>
            </a:extLst>
          </p:cNvPr>
          <p:cNvSpPr>
            <a:spLocks noGrp="1"/>
          </p:cNvSpPr>
          <p:nvPr>
            <p:ph type="subTitle" idx="1"/>
          </p:nvPr>
        </p:nvSpPr>
        <p:spPr/>
        <p:txBody>
          <a:bodyPr/>
          <a:lstStyle/>
          <a:p>
            <a:endParaRPr lang="en-US"/>
          </a:p>
        </p:txBody>
      </p:sp>
      <p:pic>
        <p:nvPicPr>
          <p:cNvPr id="5" name="slide.url=https://www.polleverywhere.com/multiple_choice_polls/OUo3OjVxH7N5odJbdikIr?display_state=chart&amp;activity_state=closed&amp;display=correctness&amp;state=closed&amp;flow=Instructor&amp;onscreen=persist">
            <a:extLst>
              <a:ext uri="{FF2B5EF4-FFF2-40B4-BE49-F238E27FC236}">
                <a16:creationId xmlns:a16="http://schemas.microsoft.com/office/drawing/2014/main" id="{95162A16-87D5-1646-0468-298DA0B765C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456519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165099" y="5765094"/>
            <a:ext cx="5394873" cy="921248"/>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48036"/>
            <a:ext cx="11334749"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mn-lt"/>
              </a:rPr>
              <a:t>When is influenza zoonotic?</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85933" y="5826138"/>
            <a:ext cx="1816440"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1413131" y="5677321"/>
            <a:ext cx="2237062"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4236250" y="6041052"/>
            <a:ext cx="1480151" cy="369332"/>
          </a:xfrm>
          <a:prstGeom prst="rect">
            <a:avLst/>
          </a:prstGeom>
          <a:noFill/>
        </p:spPr>
        <p:txBody>
          <a:bodyPr wrap="square" rtlCol="0">
            <a:spAutoFit/>
          </a:bodyPr>
          <a:lstStyle/>
          <a:p>
            <a:pPr algn="ctr"/>
            <a:r>
              <a:rPr lang="en-US" b="0" i="0" dirty="0">
                <a:solidFill>
                  <a:srgbClr val="000000"/>
                </a:solidFill>
                <a:effectLst/>
              </a:rPr>
              <a:t>Influenza</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9015568" y="6501676"/>
            <a:ext cx="3176432" cy="369332"/>
          </a:xfrm>
          <a:prstGeom prst="rect">
            <a:avLst/>
          </a:prstGeom>
          <a:solidFill>
            <a:schemeClr val="bg1"/>
          </a:solidFill>
        </p:spPr>
        <p:txBody>
          <a:bodyPr wrap="square" rtlCol="0">
            <a:spAutoFit/>
          </a:bodyPr>
          <a:lstStyle/>
          <a:p>
            <a:r>
              <a:rPr lang="en-US" dirty="0">
                <a:solidFill>
                  <a:srgbClr val="000000"/>
                </a:solidFill>
              </a:rPr>
              <a:t>Skelton &amp; Huber. 2022. </a:t>
            </a:r>
            <a:r>
              <a:rPr lang="en-US" i="1" dirty="0">
                <a:solidFill>
                  <a:srgbClr val="000000"/>
                </a:solidFill>
              </a:rPr>
              <a:t>Viruses</a:t>
            </a:r>
            <a:r>
              <a:rPr lang="en-US" i="1" dirty="0">
                <a:cs typeface="Franklin Gothic Medium"/>
              </a:rPr>
              <a:t>.</a:t>
            </a:r>
          </a:p>
        </p:txBody>
      </p:sp>
      <p:pic>
        <p:nvPicPr>
          <p:cNvPr id="1026" name="Picture 2">
            <a:extLst>
              <a:ext uri="{FF2B5EF4-FFF2-40B4-BE49-F238E27FC236}">
                <a16:creationId xmlns:a16="http://schemas.microsoft.com/office/drawing/2014/main" id="{30DAB9CC-BBBA-53D6-E7C5-60E4727F1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12" y="877782"/>
            <a:ext cx="6786362" cy="417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different animals&#10;&#10;Description automatically generated">
            <a:extLst>
              <a:ext uri="{FF2B5EF4-FFF2-40B4-BE49-F238E27FC236}">
                <a16:creationId xmlns:a16="http://schemas.microsoft.com/office/drawing/2014/main" id="{141211B9-5C77-5573-E05F-511CFF85AE1D}"/>
              </a:ext>
            </a:extLst>
          </p:cNvPr>
          <p:cNvPicPr>
            <a:picLocks noChangeAspect="1"/>
          </p:cNvPicPr>
          <p:nvPr/>
        </p:nvPicPr>
        <p:blipFill>
          <a:blip r:embed="rId4"/>
          <a:stretch>
            <a:fillRect/>
          </a:stretch>
        </p:blipFill>
        <p:spPr>
          <a:xfrm>
            <a:off x="7325710" y="1553870"/>
            <a:ext cx="4780357" cy="4733491"/>
          </a:xfrm>
          <a:prstGeom prst="rect">
            <a:avLst/>
          </a:prstGeom>
        </p:spPr>
      </p:pic>
      <p:pic>
        <p:nvPicPr>
          <p:cNvPr id="1028" name="Picture 4" descr="Influenza A Structure">
            <a:extLst>
              <a:ext uri="{FF2B5EF4-FFF2-40B4-BE49-F238E27FC236}">
                <a16:creationId xmlns:a16="http://schemas.microsoft.com/office/drawing/2014/main" id="{C5CD860A-779A-38D3-B383-F2A9D2E4D8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3" r="16482"/>
          <a:stretch/>
        </p:blipFill>
        <p:spPr bwMode="auto">
          <a:xfrm>
            <a:off x="3479339" y="5787990"/>
            <a:ext cx="925186" cy="949317"/>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E70D51-FA90-363A-2667-4987FA35235F}"/>
              </a:ext>
            </a:extLst>
          </p:cNvPr>
          <p:cNvSpPr txBox="1"/>
          <p:nvPr/>
        </p:nvSpPr>
        <p:spPr>
          <a:xfrm>
            <a:off x="165099" y="5307989"/>
            <a:ext cx="3176432" cy="369332"/>
          </a:xfrm>
          <a:prstGeom prst="rect">
            <a:avLst/>
          </a:prstGeom>
          <a:solidFill>
            <a:schemeClr val="bg1"/>
          </a:solidFill>
        </p:spPr>
        <p:txBody>
          <a:bodyPr wrap="square" rtlCol="0">
            <a:spAutoFit/>
          </a:bodyPr>
          <a:lstStyle/>
          <a:p>
            <a:r>
              <a:rPr lang="en-US" dirty="0">
                <a:solidFill>
                  <a:srgbClr val="000000"/>
                </a:solidFill>
              </a:rPr>
              <a:t>Parry et al. 2020. </a:t>
            </a:r>
            <a:r>
              <a:rPr lang="en-US" i="1" dirty="0">
                <a:solidFill>
                  <a:srgbClr val="000000"/>
                </a:solidFill>
              </a:rPr>
              <a:t>Viruses</a:t>
            </a:r>
            <a:r>
              <a:rPr lang="en-US" i="1" dirty="0">
                <a:cs typeface="Franklin Gothic Medium"/>
              </a:rPr>
              <a:t>.</a:t>
            </a:r>
          </a:p>
        </p:txBody>
      </p:sp>
    </p:spTree>
    <p:extLst>
      <p:ext uri="{BB962C8B-B14F-4D97-AF65-F5344CB8AC3E}">
        <p14:creationId xmlns:p14="http://schemas.microsoft.com/office/powerpoint/2010/main" val="83533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9EDE-2269-D969-EA62-EBCB623321D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2D6952-C9F9-9EDA-8736-D6B42C725F60}"/>
              </a:ext>
            </a:extLst>
          </p:cNvPr>
          <p:cNvSpPr>
            <a:spLocks noGrp="1"/>
          </p:cNvSpPr>
          <p:nvPr>
            <p:ph type="subTitle" idx="1"/>
          </p:nvPr>
        </p:nvSpPr>
        <p:spPr/>
        <p:txBody>
          <a:bodyPr/>
          <a:lstStyle/>
          <a:p>
            <a:endParaRPr lang="en-US"/>
          </a:p>
        </p:txBody>
      </p:sp>
      <p:pic>
        <p:nvPicPr>
          <p:cNvPr id="5" name="slide.url=https://www.polleverywhere.com/multiple_choice_polls/92CIyCrGhOx0uPihSdrgk?display_state=chart&amp;activity_state=closed&amp;state=closed&amp;flow=Instructor&amp;onscreen=persist">
            <a:extLst>
              <a:ext uri="{FF2B5EF4-FFF2-40B4-BE49-F238E27FC236}">
                <a16:creationId xmlns:a16="http://schemas.microsoft.com/office/drawing/2014/main" id="{499F111B-C990-E398-3203-AF9EF7BDC8C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540377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55F5-CF5C-8E1E-9FE4-537022204EE9}"/>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Why do pathogens make us sick?</a:t>
            </a:r>
          </a:p>
        </p:txBody>
      </p:sp>
      <p:sp>
        <p:nvSpPr>
          <p:cNvPr id="3" name="Content Placeholder 2">
            <a:extLst>
              <a:ext uri="{FF2B5EF4-FFF2-40B4-BE49-F238E27FC236}">
                <a16:creationId xmlns:a16="http://schemas.microsoft.com/office/drawing/2014/main" id="{82D85196-2470-B1FC-8652-EB26039CAFE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57403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51" name="Title 1">
            <a:extLst>
              <a:ext uri="{FF2B5EF4-FFF2-40B4-BE49-F238E27FC236}">
                <a16:creationId xmlns:a16="http://schemas.microsoft.com/office/drawing/2014/main" id="{6983B89E-8318-6C4E-8037-5DD96DD41266}"/>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sp>
        <p:nvSpPr>
          <p:cNvPr id="2" name="Title 1">
            <a:extLst>
              <a:ext uri="{FF2B5EF4-FFF2-40B4-BE49-F238E27FC236}">
                <a16:creationId xmlns:a16="http://schemas.microsoft.com/office/drawing/2014/main" id="{7D06E1AA-5AC4-8339-CC93-5425758D25AD}"/>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2579757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964920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Tree>
    <p:extLst>
      <p:ext uri="{BB962C8B-B14F-4D97-AF65-F5344CB8AC3E}">
        <p14:creationId xmlns:p14="http://schemas.microsoft.com/office/powerpoint/2010/main" val="333472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6B88BB4-B0AB-1E70-1EFF-9EB496683739}"/>
              </a:ext>
            </a:extLst>
          </p:cNvPr>
          <p:cNvSpPr txBox="1"/>
          <p:nvPr/>
        </p:nvSpPr>
        <p:spPr>
          <a:xfrm>
            <a:off x="7024556" y="1513386"/>
            <a:ext cx="4853701" cy="1477328"/>
          </a:xfrm>
          <a:prstGeom prst="rect">
            <a:avLst/>
          </a:prstGeom>
          <a:noFill/>
        </p:spPr>
        <p:txBody>
          <a:bodyPr wrap="square">
            <a:spAutoFit/>
          </a:bodyPr>
          <a:lstStyle/>
          <a:p>
            <a:pPr algn="ctr"/>
            <a:r>
              <a:rPr lang="en-US" sz="3000" b="1" dirty="0">
                <a:solidFill>
                  <a:srgbClr val="C00000"/>
                </a:solidFill>
              </a:rPr>
              <a:t>Virulence</a:t>
            </a:r>
            <a:r>
              <a:rPr lang="en-US" sz="3000" dirty="0"/>
              <a:t>, then, is a by-product of a pathogen’s need to transmit for reproduction!</a:t>
            </a:r>
          </a:p>
        </p:txBody>
      </p:sp>
    </p:spTree>
    <p:extLst>
      <p:ext uri="{BB962C8B-B14F-4D97-AF65-F5344CB8AC3E}">
        <p14:creationId xmlns:p14="http://schemas.microsoft.com/office/powerpoint/2010/main" val="393408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33" name="TextBox 32">
                  <a:extLst>
                    <a:ext uri="{FF2B5EF4-FFF2-40B4-BE49-F238E27FC236}">
                      <a16:creationId xmlns:a16="http://schemas.microsoft.com/office/drawing/2014/main" id="{99D11758-0BDF-AF4E-80E8-1FAF30E40636}"/>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8571" r="-25714"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35" name="TextBox 34">
                  <a:extLst>
                    <a:ext uri="{FF2B5EF4-FFF2-40B4-BE49-F238E27FC236}">
                      <a16:creationId xmlns:a16="http://schemas.microsoft.com/office/drawing/2014/main" id="{BC50DEE0-90CB-C646-BA59-373868C06C5B}"/>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4068065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19" name="TextBox 18">
                  <a:extLst>
                    <a:ext uri="{FF2B5EF4-FFF2-40B4-BE49-F238E27FC236}">
                      <a16:creationId xmlns:a16="http://schemas.microsoft.com/office/drawing/2014/main" id="{CBA09C47-AF8D-4243-C9F6-8055585DC11C}"/>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5714" r="-25714" b="-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20" name="TextBox 19">
                  <a:extLst>
                    <a:ext uri="{FF2B5EF4-FFF2-40B4-BE49-F238E27FC236}">
                      <a16:creationId xmlns:a16="http://schemas.microsoft.com/office/drawing/2014/main" id="{33AFB928-B325-ECC9-E906-124249732394}"/>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15" name="Straight Arrow Connector 14">
            <a:extLst>
              <a:ext uri="{FF2B5EF4-FFF2-40B4-BE49-F238E27FC236}">
                <a16:creationId xmlns:a16="http://schemas.microsoft.com/office/drawing/2014/main" id="{CC40B5B2-E425-551F-7929-6E9B7FD283D1}"/>
              </a:ext>
            </a:extLst>
          </p:cNvPr>
          <p:cNvCxnSpPr>
            <a:cxnSpLocks/>
          </p:cNvCxnSpPr>
          <p:nvPr/>
        </p:nvCxnSpPr>
        <p:spPr>
          <a:xfrm>
            <a:off x="6580729" y="5849127"/>
            <a:ext cx="1087420" cy="736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87C939B-EF78-043D-AADF-BBED597F0F24}"/>
              </a:ext>
            </a:extLst>
          </p:cNvPr>
          <p:cNvSpPr txBox="1">
            <a:spLocks/>
          </p:cNvSpPr>
          <p:nvPr/>
        </p:nvSpPr>
        <p:spPr>
          <a:xfrm>
            <a:off x="5346933" y="4380582"/>
            <a:ext cx="2783441" cy="893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Note that originally Anderson and May (1982) represented this link to virus density as acting on the disease recovery rate, though it is now more commonly expressed as a function of virulence!</a:t>
            </a:r>
          </a:p>
        </p:txBody>
      </p:sp>
    </p:spTree>
    <p:extLst>
      <p:ext uri="{BB962C8B-B14F-4D97-AF65-F5344CB8AC3E}">
        <p14:creationId xmlns:p14="http://schemas.microsoft.com/office/powerpoint/2010/main" val="3795655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6" name="Picture 5">
            <a:extLst>
              <a:ext uri="{FF2B5EF4-FFF2-40B4-BE49-F238E27FC236}">
                <a16:creationId xmlns:a16="http://schemas.microsoft.com/office/drawing/2014/main" id="{B310A175-8344-3C71-DBD3-CD5F337A454B}"/>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sp>
        <p:nvSpPr>
          <p:cNvPr id="7" name="Content Placeholder 2">
            <a:extLst>
              <a:ext uri="{FF2B5EF4-FFF2-40B4-BE49-F238E27FC236}">
                <a16:creationId xmlns:a16="http://schemas.microsoft.com/office/drawing/2014/main" id="{14C0DAF8-D4F4-38E0-D2E3-D129609C42D4}"/>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pic>
        <p:nvPicPr>
          <p:cNvPr id="10" name="Picture 9" descr="Chart, box and whisker chart&#10;&#10;Description automatically generated">
            <a:extLst>
              <a:ext uri="{FF2B5EF4-FFF2-40B4-BE49-F238E27FC236}">
                <a16:creationId xmlns:a16="http://schemas.microsoft.com/office/drawing/2014/main" id="{BD21EC44-E10C-2626-68D7-398F68706F58}"/>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Tree>
    <p:extLst>
      <p:ext uri="{BB962C8B-B14F-4D97-AF65-F5344CB8AC3E}">
        <p14:creationId xmlns:p14="http://schemas.microsoft.com/office/powerpoint/2010/main" val="394006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3" name="Picture 2">
            <a:extLst>
              <a:ext uri="{FF2B5EF4-FFF2-40B4-BE49-F238E27FC236}">
                <a16:creationId xmlns:a16="http://schemas.microsoft.com/office/drawing/2014/main" id="{D23A5276-0CEE-7883-8B99-695559DD278C}"/>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34BB3419-9029-9AD4-6157-3DC7EAF14357}"/>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
        <p:nvSpPr>
          <p:cNvPr id="10" name="Rectangle 9">
            <a:extLst>
              <a:ext uri="{FF2B5EF4-FFF2-40B4-BE49-F238E27FC236}">
                <a16:creationId xmlns:a16="http://schemas.microsoft.com/office/drawing/2014/main" id="{349769BA-6D73-2D8E-175B-5AEDEDD1C6E6}"/>
              </a:ext>
            </a:extLst>
          </p:cNvPr>
          <p:cNvSpPr/>
          <p:nvPr/>
        </p:nvSpPr>
        <p:spPr>
          <a:xfrm>
            <a:off x="9863847" y="2029564"/>
            <a:ext cx="1650397" cy="1044377"/>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5478F-934A-F729-C289-74D1F30893AC}"/>
              </a:ext>
            </a:extLst>
          </p:cNvPr>
          <p:cNvSpPr/>
          <p:nvPr/>
        </p:nvSpPr>
        <p:spPr>
          <a:xfrm>
            <a:off x="5719864" y="625538"/>
            <a:ext cx="2704290" cy="2020386"/>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988673E5-6A3E-F6ED-8B31-9B486146D4FB}"/>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spTree>
    <p:extLst>
      <p:ext uri="{BB962C8B-B14F-4D97-AF65-F5344CB8AC3E}">
        <p14:creationId xmlns:p14="http://schemas.microsoft.com/office/powerpoint/2010/main" val="56278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426211-AE32-2FA5-7A0C-0C015630CAB8}"/>
              </a:ext>
            </a:extLst>
          </p:cNvPr>
          <p:cNvSpPr/>
          <p:nvPr/>
        </p:nvSpPr>
        <p:spPr>
          <a:xfrm>
            <a:off x="406079" y="1033943"/>
            <a:ext cx="11565371" cy="582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359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5BBC-68E3-AEEB-6FE4-17D0E38E626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C200BA1-656A-CCEC-9B1E-83BC03137ACD}"/>
              </a:ext>
            </a:extLst>
          </p:cNvPr>
          <p:cNvSpPr>
            <a:spLocks noGrp="1"/>
          </p:cNvSpPr>
          <p:nvPr>
            <p:ph type="subTitle" idx="1"/>
          </p:nvPr>
        </p:nvSpPr>
        <p:spPr/>
        <p:txBody>
          <a:bodyPr/>
          <a:lstStyle/>
          <a:p>
            <a:endParaRPr lang="en-US"/>
          </a:p>
        </p:txBody>
      </p:sp>
      <p:pic>
        <p:nvPicPr>
          <p:cNvPr id="5" name="slide.url=https://www.polleverywhere.com/multiple_choice_polls/92CIyCrGhOx0uPihSdrgk?display_state=chart&amp;activity_state=closed&amp;display=correctness&amp;state=closed&amp;flow=Instructor&amp;onscreen=persist">
            <a:extLst>
              <a:ext uri="{FF2B5EF4-FFF2-40B4-BE49-F238E27FC236}">
                <a16:creationId xmlns:a16="http://schemas.microsoft.com/office/drawing/2014/main" id="{4E34F868-8F23-3818-3467-E03ABB09186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3623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217F20F-ABAA-29AF-56D9-E6761F0FB03A}"/>
              </a:ext>
            </a:extLst>
          </p:cNvPr>
          <p:cNvSpPr/>
          <p:nvPr/>
        </p:nvSpPr>
        <p:spPr>
          <a:xfrm>
            <a:off x="406079" y="3803374"/>
            <a:ext cx="4352927" cy="3054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9735DE-F699-AF89-32AF-20A8D3A2FB7D}"/>
              </a:ext>
            </a:extLst>
          </p:cNvPr>
          <p:cNvSpPr/>
          <p:nvPr/>
        </p:nvSpPr>
        <p:spPr>
          <a:xfrm>
            <a:off x="201847" y="3803374"/>
            <a:ext cx="7802466" cy="71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870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324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2098482" y="365125"/>
            <a:ext cx="7995036" cy="1325563"/>
          </a:xfrm>
        </p:spPr>
        <p:txBody>
          <a:bodyPr>
            <a:noAutofit/>
          </a:bodyPr>
          <a:lstStyle/>
          <a:p>
            <a:pPr algn="ctr"/>
            <a:r>
              <a:rPr lang="en-US" sz="3000" dirty="0">
                <a:latin typeface="Calibri" panose="020F0502020204030204" pitchFamily="34" charset="0"/>
                <a:cs typeface="Calibri" panose="020F0502020204030204" pitchFamily="34" charset="0"/>
              </a:rPr>
              <a:t>Myxoma virus evolved to</a:t>
            </a:r>
            <a:r>
              <a:rPr lang="en-US" sz="3000" b="1" dirty="0">
                <a:solidFill>
                  <a:srgbClr val="C00000"/>
                </a:solidFill>
                <a:latin typeface="Calibri" panose="020F0502020204030204" pitchFamily="34" charset="0"/>
                <a:cs typeface="Calibri" panose="020F0502020204030204" pitchFamily="34" charset="0"/>
              </a:rPr>
              <a:t> intermediate virulence</a:t>
            </a:r>
            <a:r>
              <a:rPr lang="en-US" sz="3000" dirty="0">
                <a:latin typeface="Calibri" panose="020F0502020204030204" pitchFamily="34" charset="0"/>
                <a:cs typeface="Calibri" panose="020F0502020204030204" pitchFamily="34" charset="0"/>
              </a:rPr>
              <a:t> in just a single year.</a:t>
            </a:r>
          </a:p>
        </p:txBody>
      </p:sp>
      <p:pic>
        <p:nvPicPr>
          <p:cNvPr id="8" name="Picture 7" descr="Table&#10;&#10;Description automatically generated">
            <a:extLst>
              <a:ext uri="{FF2B5EF4-FFF2-40B4-BE49-F238E27FC236}">
                <a16:creationId xmlns:a16="http://schemas.microsoft.com/office/drawing/2014/main" id="{C017F7EC-9B80-2DEA-9659-BAC03BA357DE}"/>
              </a:ext>
            </a:extLst>
          </p:cNvPr>
          <p:cNvPicPr>
            <a:picLocks noChangeAspect="1"/>
          </p:cNvPicPr>
          <p:nvPr/>
        </p:nvPicPr>
        <p:blipFill>
          <a:blip r:embed="rId3"/>
          <a:stretch>
            <a:fillRect/>
          </a:stretch>
        </p:blipFill>
        <p:spPr>
          <a:xfrm>
            <a:off x="1595561" y="1690688"/>
            <a:ext cx="8497957" cy="4572000"/>
          </a:xfrm>
          <a:prstGeom prst="rect">
            <a:avLst/>
          </a:prstGeom>
        </p:spPr>
      </p:pic>
      <p:sp>
        <p:nvSpPr>
          <p:cNvPr id="9" name="TextBox 8">
            <a:extLst>
              <a:ext uri="{FF2B5EF4-FFF2-40B4-BE49-F238E27FC236}">
                <a16:creationId xmlns:a16="http://schemas.microsoft.com/office/drawing/2014/main" id="{90EB09C8-E404-704E-0C7F-165C02985CB6}"/>
              </a:ext>
            </a:extLst>
          </p:cNvPr>
          <p:cNvSpPr txBox="1"/>
          <p:nvPr/>
        </p:nvSpPr>
        <p:spPr>
          <a:xfrm>
            <a:off x="9265920" y="6473726"/>
            <a:ext cx="2926080" cy="369332"/>
          </a:xfrm>
          <a:prstGeom prst="rect">
            <a:avLst/>
          </a:prstGeom>
          <a:solidFill>
            <a:schemeClr val="bg1"/>
          </a:solidFill>
        </p:spPr>
        <p:txBody>
          <a:bodyPr wrap="square" rtlCol="0">
            <a:spAutoFit/>
          </a:bodyPr>
          <a:lstStyle/>
          <a:p>
            <a:r>
              <a:rPr lang="en-US" dirty="0" err="1">
                <a:cs typeface="Franklin Gothic Medium"/>
              </a:rPr>
              <a:t>Fenner</a:t>
            </a:r>
            <a:r>
              <a:rPr lang="en-US" dirty="0">
                <a:cs typeface="Franklin Gothic Medium"/>
              </a:rPr>
              <a:t> 1983. </a:t>
            </a:r>
            <a:r>
              <a:rPr lang="en-US" i="1" dirty="0">
                <a:cs typeface="Franklin Gothic Medium"/>
              </a:rPr>
              <a:t>Proc Roy Soc B</a:t>
            </a:r>
          </a:p>
        </p:txBody>
      </p:sp>
      <p:sp>
        <p:nvSpPr>
          <p:cNvPr id="2" name="Rectangle 1">
            <a:extLst>
              <a:ext uri="{FF2B5EF4-FFF2-40B4-BE49-F238E27FC236}">
                <a16:creationId xmlns:a16="http://schemas.microsoft.com/office/drawing/2014/main" id="{CCA78F90-7B99-4440-8A47-850176905F43}"/>
              </a:ext>
            </a:extLst>
          </p:cNvPr>
          <p:cNvSpPr/>
          <p:nvPr/>
        </p:nvSpPr>
        <p:spPr>
          <a:xfrm>
            <a:off x="1595561" y="2425149"/>
            <a:ext cx="7137622" cy="503582"/>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CEFEFBF-1CFD-650C-2D5C-B9511F4E696E}"/>
              </a:ext>
            </a:extLst>
          </p:cNvPr>
          <p:cNvSpPr/>
          <p:nvPr/>
        </p:nvSpPr>
        <p:spPr>
          <a:xfrm>
            <a:off x="1595561" y="3451157"/>
            <a:ext cx="7137622" cy="25179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901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919FA9B2-06FE-87EC-61C8-D25C99A6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07" y="1296770"/>
            <a:ext cx="4510694" cy="3765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FC9DEE-E0B4-097C-B2F8-E8E280EE5A09}"/>
              </a:ext>
            </a:extLst>
          </p:cNvPr>
          <p:cNvSpPr txBox="1"/>
          <p:nvPr/>
        </p:nvSpPr>
        <p:spPr>
          <a:xfrm>
            <a:off x="274320" y="5062219"/>
            <a:ext cx="2651760" cy="1477328"/>
          </a:xfrm>
          <a:prstGeom prst="rect">
            <a:avLst/>
          </a:prstGeom>
          <a:solidFill>
            <a:schemeClr val="bg1"/>
          </a:solidFill>
        </p:spPr>
        <p:txBody>
          <a:bodyPr wrap="square" rtlCol="0">
            <a:spAutoFit/>
          </a:bodyPr>
          <a:lstStyle/>
          <a:p>
            <a:r>
              <a:rPr lang="en-US" b="0" i="0" dirty="0">
                <a:solidFill>
                  <a:srgbClr val="202122"/>
                </a:solidFill>
                <a:effectLst/>
              </a:rPr>
              <a:t>Rabbits around a waterhole in the myxomatosis trial site on </a:t>
            </a:r>
            <a:r>
              <a:rPr lang="en-US" b="0" i="0" dirty="0" err="1">
                <a:solidFill>
                  <a:srgbClr val="202122"/>
                </a:solidFill>
                <a:effectLst/>
              </a:rPr>
              <a:t>Wardang</a:t>
            </a:r>
            <a:r>
              <a:rPr lang="en-US" b="0" i="0" dirty="0">
                <a:solidFill>
                  <a:srgbClr val="202122"/>
                </a:solidFill>
                <a:effectLst/>
              </a:rPr>
              <a:t> Island, Australia, 1938</a:t>
            </a:r>
            <a:endParaRPr lang="en-US" i="1" dirty="0">
              <a:cs typeface="Franklin Gothic Medium"/>
            </a:endParaRPr>
          </a:p>
        </p:txBody>
      </p:sp>
      <p:sp>
        <p:nvSpPr>
          <p:cNvPr id="5" name="Title 5">
            <a:extLst>
              <a:ext uri="{FF2B5EF4-FFF2-40B4-BE49-F238E27FC236}">
                <a16:creationId xmlns:a16="http://schemas.microsoft.com/office/drawing/2014/main" id="{39F591D3-FCF0-A99A-9DCD-A4DD7A57FE50}"/>
              </a:ext>
            </a:extLst>
          </p:cNvPr>
          <p:cNvSpPr>
            <a:spLocks noGrp="1"/>
          </p:cNvSpPr>
          <p:nvPr>
            <p:ph type="title"/>
          </p:nvPr>
        </p:nvSpPr>
        <p:spPr>
          <a:xfrm>
            <a:off x="609600" y="153090"/>
            <a:ext cx="10972800" cy="1325563"/>
          </a:xfrm>
        </p:spPr>
        <p:txBody>
          <a:bodyPr>
            <a:noAutofit/>
          </a:bodyPr>
          <a:lstStyle/>
          <a:p>
            <a:pPr algn="ctr"/>
            <a:r>
              <a:rPr lang="en-US" sz="3000" dirty="0">
                <a:latin typeface="Calibri" panose="020F0502020204030204" pitchFamily="34" charset="0"/>
                <a:cs typeface="Calibri" panose="020F0502020204030204" pitchFamily="34" charset="0"/>
              </a:rPr>
              <a:t>For Myxoma virus, </a:t>
            </a:r>
            <a:r>
              <a:rPr lang="en-US" sz="3000" b="1" dirty="0">
                <a:solidFill>
                  <a:srgbClr val="C00000"/>
                </a:solidFill>
                <a:latin typeface="Calibri" panose="020F0502020204030204" pitchFamily="34" charset="0"/>
                <a:cs typeface="Calibri" panose="020F0502020204030204" pitchFamily="34" charset="0"/>
              </a:rPr>
              <a:t>intermediate virulence evolution </a:t>
            </a:r>
            <a:r>
              <a:rPr lang="en-US" sz="3000" dirty="0">
                <a:latin typeface="Calibri" panose="020F0502020204030204" pitchFamily="34" charset="0"/>
                <a:cs typeface="Calibri" panose="020F0502020204030204" pitchFamily="34" charset="0"/>
              </a:rPr>
              <a:t>resulted from </a:t>
            </a:r>
            <a:r>
              <a:rPr lang="en-US" sz="3000" b="1" dirty="0">
                <a:solidFill>
                  <a:srgbClr val="C00000"/>
                </a:solidFill>
                <a:latin typeface="Calibri" panose="020F0502020204030204" pitchFamily="34" charset="0"/>
                <a:cs typeface="Calibri" panose="020F0502020204030204" pitchFamily="34" charset="0"/>
              </a:rPr>
              <a:t>optimization of the tradeoffs between virulence and transmission</a:t>
            </a:r>
            <a:r>
              <a:rPr lang="en-US" sz="3000" dirty="0">
                <a:latin typeface="Calibri" panose="020F0502020204030204" pitchFamily="34" charset="0"/>
                <a:cs typeface="Calibri" panose="020F0502020204030204" pitchFamily="34" charset="0"/>
              </a:rPr>
              <a:t>.</a:t>
            </a:r>
          </a:p>
        </p:txBody>
      </p:sp>
      <p:pic>
        <p:nvPicPr>
          <p:cNvPr id="4" name="Picture 3" descr="Chart, histogram&#10;&#10;Description automatically generated">
            <a:extLst>
              <a:ext uri="{FF2B5EF4-FFF2-40B4-BE49-F238E27FC236}">
                <a16:creationId xmlns:a16="http://schemas.microsoft.com/office/drawing/2014/main" id="{CB1D8014-EA1B-10D6-5716-613004181307}"/>
              </a:ext>
            </a:extLst>
          </p:cNvPr>
          <p:cNvPicPr>
            <a:picLocks noChangeAspect="1"/>
          </p:cNvPicPr>
          <p:nvPr/>
        </p:nvPicPr>
        <p:blipFill>
          <a:blip r:embed="rId4"/>
          <a:stretch>
            <a:fillRect/>
          </a:stretch>
        </p:blipFill>
        <p:spPr>
          <a:xfrm>
            <a:off x="5829300" y="1504950"/>
            <a:ext cx="5753100" cy="3848100"/>
          </a:xfrm>
          <a:prstGeom prst="rect">
            <a:avLst/>
          </a:prstGeom>
        </p:spPr>
      </p:pic>
      <p:sp>
        <p:nvSpPr>
          <p:cNvPr id="6" name="TextBox 5">
            <a:extLst>
              <a:ext uri="{FF2B5EF4-FFF2-40B4-BE49-F238E27FC236}">
                <a16:creationId xmlns:a16="http://schemas.microsoft.com/office/drawing/2014/main" id="{BEC7F34B-1239-2AA3-6C92-0AF8B897E96F}"/>
              </a:ext>
            </a:extLst>
          </p:cNvPr>
          <p:cNvSpPr txBox="1"/>
          <p:nvPr/>
        </p:nvSpPr>
        <p:spPr>
          <a:xfrm>
            <a:off x="6639338" y="6211669"/>
            <a:ext cx="5552662" cy="646331"/>
          </a:xfrm>
          <a:prstGeom prst="rect">
            <a:avLst/>
          </a:prstGeom>
          <a:solidFill>
            <a:schemeClr val="bg1"/>
          </a:solidFill>
        </p:spPr>
        <p:txBody>
          <a:bodyPr wrap="square" rtlCol="0">
            <a:spAutoFit/>
          </a:bodyPr>
          <a:lstStyle/>
          <a:p>
            <a:pPr algn="r"/>
            <a:r>
              <a:rPr lang="en-US" dirty="0">
                <a:cs typeface="Franklin Gothic Medium"/>
              </a:rPr>
              <a:t>Dwyer, Levin, and </a:t>
            </a:r>
            <a:r>
              <a:rPr lang="en-US" dirty="0" err="1">
                <a:cs typeface="Franklin Gothic Medium"/>
              </a:rPr>
              <a:t>Buttel</a:t>
            </a:r>
            <a:r>
              <a:rPr lang="en-US" dirty="0">
                <a:cs typeface="Franklin Gothic Medium"/>
              </a:rPr>
              <a:t>. 1990. </a:t>
            </a:r>
          </a:p>
          <a:p>
            <a:pPr algn="r"/>
            <a:r>
              <a:rPr lang="en-US" i="1" dirty="0">
                <a:cs typeface="Franklin Gothic Medium"/>
              </a:rPr>
              <a:t>Ecological Monographs.</a:t>
            </a:r>
          </a:p>
        </p:txBody>
      </p:sp>
      <p:pic>
        <p:nvPicPr>
          <p:cNvPr id="8" name="Picture 7" descr="Text&#10;&#10;Description automatically generated">
            <a:extLst>
              <a:ext uri="{FF2B5EF4-FFF2-40B4-BE49-F238E27FC236}">
                <a16:creationId xmlns:a16="http://schemas.microsoft.com/office/drawing/2014/main" id="{57530223-5224-8050-1476-2F108B03E4D0}"/>
              </a:ext>
            </a:extLst>
          </p:cNvPr>
          <p:cNvPicPr>
            <a:picLocks noChangeAspect="1"/>
          </p:cNvPicPr>
          <p:nvPr/>
        </p:nvPicPr>
        <p:blipFill rotWithShape="1">
          <a:blip r:embed="rId5"/>
          <a:srcRect l="13843" t="21480" r="5339"/>
          <a:stretch/>
        </p:blipFill>
        <p:spPr>
          <a:xfrm>
            <a:off x="5763040" y="5487802"/>
            <a:ext cx="3454659" cy="1370198"/>
          </a:xfrm>
          <a:prstGeom prst="rect">
            <a:avLst/>
          </a:prstGeom>
        </p:spPr>
      </p:pic>
      <p:cxnSp>
        <p:nvCxnSpPr>
          <p:cNvPr id="9" name="Straight Arrow Connector 8">
            <a:extLst>
              <a:ext uri="{FF2B5EF4-FFF2-40B4-BE49-F238E27FC236}">
                <a16:creationId xmlns:a16="http://schemas.microsoft.com/office/drawing/2014/main" id="{D4647779-46E6-287C-AAA5-68C67F30612B}"/>
              </a:ext>
            </a:extLst>
          </p:cNvPr>
          <p:cNvCxnSpPr>
            <a:cxnSpLocks/>
          </p:cNvCxnSpPr>
          <p:nvPr/>
        </p:nvCxnSpPr>
        <p:spPr>
          <a:xfrm flipV="1">
            <a:off x="5963480" y="3852986"/>
            <a:ext cx="152748" cy="440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BDAFCC7-85C2-A686-CA29-80B1D919A82B}"/>
              </a:ext>
            </a:extLst>
          </p:cNvPr>
          <p:cNvSpPr txBox="1">
            <a:spLocks/>
          </p:cNvSpPr>
          <p:nvPr/>
        </p:nvSpPr>
        <p:spPr>
          <a:xfrm>
            <a:off x="4838289" y="3985096"/>
            <a:ext cx="1513844"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Cumulative transmission function, similar to R</a:t>
            </a:r>
            <a:r>
              <a:rPr lang="en-US" sz="1800" baseline="-25000" dirty="0">
                <a:latin typeface="+mn-lt"/>
              </a:rPr>
              <a:t>0</a:t>
            </a:r>
          </a:p>
        </p:txBody>
      </p:sp>
    </p:spTree>
    <p:extLst>
      <p:ext uri="{BB962C8B-B14F-4D97-AF65-F5344CB8AC3E}">
        <p14:creationId xmlns:p14="http://schemas.microsoft.com/office/powerpoint/2010/main" val="1565562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B2EB-F642-10F4-16B7-378D82B2CBB2}"/>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pic>
        <p:nvPicPr>
          <p:cNvPr id="5" name="Content Placeholder 4" descr="Chart, line chart&#10;&#10;Description automatically generated">
            <a:extLst>
              <a:ext uri="{FF2B5EF4-FFF2-40B4-BE49-F238E27FC236}">
                <a16:creationId xmlns:a16="http://schemas.microsoft.com/office/drawing/2014/main" id="{EF187663-4253-27FA-89FD-AB4B2B272E4A}"/>
              </a:ext>
            </a:extLst>
          </p:cNvPr>
          <p:cNvPicPr>
            <a:picLocks noGrp="1" noChangeAspect="1"/>
          </p:cNvPicPr>
          <p:nvPr>
            <p:ph idx="1"/>
          </p:nvPr>
        </p:nvPicPr>
        <p:blipFill rotWithShape="1">
          <a:blip r:embed="rId3"/>
          <a:srcRect r="2707"/>
          <a:stretch/>
        </p:blipFill>
        <p:spPr>
          <a:xfrm>
            <a:off x="371060" y="2879475"/>
            <a:ext cx="8096542" cy="3541203"/>
          </a:xfrm>
        </p:spPr>
      </p:pic>
      <p:pic>
        <p:nvPicPr>
          <p:cNvPr id="8" name="Picture 7" descr="A close up of a bug&#10;&#10;Description automatically generated with low confidence">
            <a:extLst>
              <a:ext uri="{FF2B5EF4-FFF2-40B4-BE49-F238E27FC236}">
                <a16:creationId xmlns:a16="http://schemas.microsoft.com/office/drawing/2014/main" id="{D152420B-EB7D-100B-6048-F8F79EE58E6D}"/>
              </a:ext>
            </a:extLst>
          </p:cNvPr>
          <p:cNvPicPr>
            <a:picLocks noChangeAspect="1"/>
          </p:cNvPicPr>
          <p:nvPr/>
        </p:nvPicPr>
        <p:blipFill>
          <a:blip r:embed="rId4"/>
          <a:stretch>
            <a:fillRect/>
          </a:stretch>
        </p:blipFill>
        <p:spPr>
          <a:xfrm>
            <a:off x="8586870" y="776288"/>
            <a:ext cx="3480569" cy="5032375"/>
          </a:xfrm>
          <a:prstGeom prst="rect">
            <a:avLst/>
          </a:prstGeom>
          <a:ln>
            <a:noFill/>
          </a:ln>
          <a:effectLst>
            <a:softEdge rad="112500"/>
          </a:effectLst>
        </p:spPr>
      </p:pic>
      <p:sp>
        <p:nvSpPr>
          <p:cNvPr id="9" name="Content Placeholder 2">
            <a:extLst>
              <a:ext uri="{FF2B5EF4-FFF2-40B4-BE49-F238E27FC236}">
                <a16:creationId xmlns:a16="http://schemas.microsoft.com/office/drawing/2014/main" id="{1AC5C6C5-1E3A-1B0D-BF24-17D957B78EA3}"/>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Monarch butterflies infected with the protozoan parasite, </a:t>
            </a:r>
            <a:r>
              <a:rPr lang="en-US" sz="2200" i="1" dirty="0" err="1"/>
              <a:t>Ophryocystis</a:t>
            </a:r>
            <a:r>
              <a:rPr lang="en-US" sz="2200" i="1" dirty="0"/>
              <a:t> </a:t>
            </a:r>
            <a:r>
              <a:rPr lang="en-US" sz="2200" i="1" dirty="0" err="1"/>
              <a:t>elektroscirrha</a:t>
            </a:r>
            <a:r>
              <a:rPr lang="en-US" sz="2200" dirty="0"/>
              <a:t>, demonstrate reduced emergence and mating probabilities at higher parasite spore load (</a:t>
            </a:r>
            <a:r>
              <a:rPr lang="en-US" sz="2200" b="1" dirty="0">
                <a:solidFill>
                  <a:srgbClr val="C00000"/>
                </a:solidFill>
              </a:rPr>
              <a:t>virulence</a:t>
            </a:r>
            <a:r>
              <a:rPr lang="en-US" sz="2200" dirty="0"/>
              <a:t>). </a:t>
            </a:r>
          </a:p>
        </p:txBody>
      </p:sp>
      <p:sp>
        <p:nvSpPr>
          <p:cNvPr id="10" name="Rectangle 9">
            <a:extLst>
              <a:ext uri="{FF2B5EF4-FFF2-40B4-BE49-F238E27FC236}">
                <a16:creationId xmlns:a16="http://schemas.microsoft.com/office/drawing/2014/main" id="{D5F21C0F-ECE6-77E2-FB6D-EA224C128CA0}"/>
              </a:ext>
            </a:extLst>
          </p:cNvPr>
          <p:cNvSpPr/>
          <p:nvPr/>
        </p:nvSpPr>
        <p:spPr>
          <a:xfrm>
            <a:off x="371060" y="287947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E88102-33C9-3465-1A70-20D74579A0BD}"/>
              </a:ext>
            </a:extLst>
          </p:cNvPr>
          <p:cNvSpPr/>
          <p:nvPr/>
        </p:nvSpPr>
        <p:spPr>
          <a:xfrm>
            <a:off x="4644886" y="274282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161D03-E485-A101-A722-6130C6A4AD39}"/>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Tree>
    <p:extLst>
      <p:ext uri="{BB962C8B-B14F-4D97-AF65-F5344CB8AC3E}">
        <p14:creationId xmlns:p14="http://schemas.microsoft.com/office/powerpoint/2010/main" val="334178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t>On the flip side, higher parasite loads also led to increased </a:t>
            </a:r>
            <a:r>
              <a:rPr lang="en-US" sz="2200" b="1" dirty="0">
                <a:solidFill>
                  <a:srgbClr val="C00000"/>
                </a:solidFill>
              </a:rPr>
              <a:t>transmission</a:t>
            </a:r>
            <a:r>
              <a:rPr lang="en-US" sz="2200" dirty="0"/>
              <a:t> through higher proportions of monarch eggs that acquired spores and higher numbers of parasites per egg and milkweed leaf, which increased the probability of infection.</a:t>
            </a:r>
          </a:p>
        </p:txBody>
      </p:sp>
      <p:pic>
        <p:nvPicPr>
          <p:cNvPr id="10" name="Picture 9" descr="Chart, scatter chart&#10;&#10;Description automatically generated">
            <a:extLst>
              <a:ext uri="{FF2B5EF4-FFF2-40B4-BE49-F238E27FC236}">
                <a16:creationId xmlns:a16="http://schemas.microsoft.com/office/drawing/2014/main" id="{5E697EFC-F446-3263-8F8E-6A468935118A}"/>
              </a:ext>
            </a:extLst>
          </p:cNvPr>
          <p:cNvPicPr>
            <a:picLocks noChangeAspect="1"/>
          </p:cNvPicPr>
          <p:nvPr/>
        </p:nvPicPr>
        <p:blipFill rotWithShape="1">
          <a:blip r:embed="rId3"/>
          <a:srcRect r="50764" b="5080"/>
          <a:stretch/>
        </p:blipFill>
        <p:spPr>
          <a:xfrm>
            <a:off x="124561" y="3804262"/>
            <a:ext cx="3111217" cy="2807193"/>
          </a:xfrm>
          <a:prstGeom prst="rect">
            <a:avLst/>
          </a:prstGeom>
        </p:spPr>
      </p:pic>
      <p:pic>
        <p:nvPicPr>
          <p:cNvPr id="12" name="Picture 11" descr="Chart, scatter chart&#10;&#10;Description automatically generated">
            <a:extLst>
              <a:ext uri="{FF2B5EF4-FFF2-40B4-BE49-F238E27FC236}">
                <a16:creationId xmlns:a16="http://schemas.microsoft.com/office/drawing/2014/main" id="{D0C25A9B-EFC2-25CF-7B09-C5BE3D769813}"/>
              </a:ext>
            </a:extLst>
          </p:cNvPr>
          <p:cNvPicPr>
            <a:picLocks noChangeAspect="1"/>
          </p:cNvPicPr>
          <p:nvPr/>
        </p:nvPicPr>
        <p:blipFill>
          <a:blip r:embed="rId4"/>
          <a:stretch>
            <a:fillRect/>
          </a:stretch>
        </p:blipFill>
        <p:spPr>
          <a:xfrm>
            <a:off x="3024017" y="3753123"/>
            <a:ext cx="2909896" cy="2807194"/>
          </a:xfrm>
          <a:prstGeom prst="rect">
            <a:avLst/>
          </a:prstGeom>
        </p:spPr>
      </p:pic>
      <p:pic>
        <p:nvPicPr>
          <p:cNvPr id="14" name="Picture 13" descr="Chart, scatter chart&#10;&#10;Description automatically generated">
            <a:extLst>
              <a:ext uri="{FF2B5EF4-FFF2-40B4-BE49-F238E27FC236}">
                <a16:creationId xmlns:a16="http://schemas.microsoft.com/office/drawing/2014/main" id="{10AFACEA-BD15-EF79-8BD8-BE7CCDAAEA36}"/>
              </a:ext>
            </a:extLst>
          </p:cNvPr>
          <p:cNvPicPr>
            <a:picLocks noChangeAspect="1"/>
          </p:cNvPicPr>
          <p:nvPr/>
        </p:nvPicPr>
        <p:blipFill>
          <a:blip r:embed="rId5"/>
          <a:stretch>
            <a:fillRect/>
          </a:stretch>
        </p:blipFill>
        <p:spPr>
          <a:xfrm>
            <a:off x="5858568" y="3753123"/>
            <a:ext cx="2781311" cy="2858332"/>
          </a:xfrm>
          <a:prstGeom prst="rect">
            <a:avLst/>
          </a:prstGeom>
        </p:spPr>
      </p:pic>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6"/>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
        <p:nvSpPr>
          <p:cNvPr id="19" name="Title 1">
            <a:extLst>
              <a:ext uri="{FF2B5EF4-FFF2-40B4-BE49-F238E27FC236}">
                <a16:creationId xmlns:a16="http://schemas.microsoft.com/office/drawing/2014/main" id="{3062FEAD-20CE-7F91-EF62-F15F95C0FEAC}"/>
              </a:ext>
            </a:extLst>
          </p:cNvPr>
          <p:cNvSpPr txBox="1">
            <a:spLocks/>
          </p:cNvSpPr>
          <p:nvPr/>
        </p:nvSpPr>
        <p:spPr>
          <a:xfrm>
            <a:off x="371060" y="0"/>
            <a:ext cx="11449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latin typeface="+mn-lt"/>
              </a:rPr>
              <a:t>Another classic </a:t>
            </a:r>
            <a:r>
              <a:rPr lang="en-US" sz="3000" b="1">
                <a:solidFill>
                  <a:srgbClr val="C00000"/>
                </a:solidFill>
                <a:latin typeface="+mn-lt"/>
              </a:rPr>
              <a:t>transmission-virulence tradeoff:</a:t>
            </a:r>
            <a:r>
              <a:rPr lang="en-US" sz="3000">
                <a:latin typeface="+mn-lt"/>
              </a:rPr>
              <a:t> </a:t>
            </a:r>
            <a:br>
              <a:rPr lang="en-US" sz="3000">
                <a:latin typeface="+mn-lt"/>
              </a:rPr>
            </a:br>
            <a:r>
              <a:rPr lang="en-US" sz="3000">
                <a:latin typeface="+mn-lt"/>
              </a:rPr>
              <a:t>parasites of monarch butterflies</a:t>
            </a:r>
            <a:endParaRPr lang="en-US" sz="3000" dirty="0">
              <a:latin typeface="+mn-lt"/>
            </a:endParaRPr>
          </a:p>
        </p:txBody>
      </p:sp>
    </p:spTree>
    <p:extLst>
      <p:ext uri="{BB962C8B-B14F-4D97-AF65-F5344CB8AC3E}">
        <p14:creationId xmlns:p14="http://schemas.microsoft.com/office/powerpoint/2010/main" val="2759943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solidFill>
                  <a:schemeClr val="bg1">
                    <a:lumMod val="75000"/>
                  </a:schemeClr>
                </a:solidFill>
              </a:rPr>
              <a:t>On the flip side, higher parasite loads also led to increased </a:t>
            </a:r>
            <a:r>
              <a:rPr lang="en-US" sz="2200" b="1" dirty="0">
                <a:solidFill>
                  <a:schemeClr val="bg1">
                    <a:lumMod val="75000"/>
                  </a:schemeClr>
                </a:solidFill>
              </a:rPr>
              <a:t>transmission</a:t>
            </a:r>
            <a:r>
              <a:rPr lang="en-US" sz="2200" dirty="0">
                <a:solidFill>
                  <a:schemeClr val="bg1">
                    <a:lumMod val="75000"/>
                  </a:schemeClr>
                </a:solidFill>
              </a:rPr>
              <a:t> through higher proportions of monarch eggs that acquired spores and higher numbers of parasites per egg and milkweed leaf, which increased the probability of infection.</a:t>
            </a:r>
          </a:p>
          <a:p>
            <a:r>
              <a:rPr lang="en-US" sz="2200" b="1" dirty="0">
                <a:solidFill>
                  <a:srgbClr val="C00000"/>
                </a:solidFill>
              </a:rPr>
              <a:t>Parasite fitness is calculated to be maximized at intermediate spore load.</a:t>
            </a:r>
          </a:p>
        </p:txBody>
      </p:sp>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3"/>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grpSp>
        <p:nvGrpSpPr>
          <p:cNvPr id="3" name="Group 2">
            <a:extLst>
              <a:ext uri="{FF2B5EF4-FFF2-40B4-BE49-F238E27FC236}">
                <a16:creationId xmlns:a16="http://schemas.microsoft.com/office/drawing/2014/main" id="{A3B73783-152E-266C-72B2-1A7EB5669A6D}"/>
              </a:ext>
            </a:extLst>
          </p:cNvPr>
          <p:cNvGrpSpPr/>
          <p:nvPr/>
        </p:nvGrpSpPr>
        <p:grpSpPr>
          <a:xfrm>
            <a:off x="2695119" y="4057037"/>
            <a:ext cx="3686959" cy="2624506"/>
            <a:chOff x="5457041" y="2978639"/>
            <a:chExt cx="3686959" cy="2624506"/>
          </a:xfrm>
        </p:grpSpPr>
        <p:pic>
          <p:nvPicPr>
            <p:cNvPr id="4" name="Main graphic">
              <a:extLst>
                <a:ext uri="{FF2B5EF4-FFF2-40B4-BE49-F238E27FC236}">
                  <a16:creationId xmlns:a16="http://schemas.microsoft.com/office/drawing/2014/main" id="{8B76DB6A-FF7B-AC5E-C06F-29EF536EA92C}"/>
                </a:ext>
              </a:extLst>
            </p:cNvPr>
            <p:cNvPicPr/>
            <p:nvPr/>
          </p:nvPicPr>
          <p:blipFill rotWithShape="1">
            <a:blip r:embed="rId4"/>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5BA3C0-F5BD-BEE6-BA04-2A67F76E2CD8}"/>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5" name="TextBox 4">
                  <a:extLst>
                    <a:ext uri="{FF2B5EF4-FFF2-40B4-BE49-F238E27FC236}">
                      <a16:creationId xmlns:a16="http://schemas.microsoft.com/office/drawing/2014/main" id="{B35BA3C0-F5BD-BEE6-BA04-2A67F76E2CD8}"/>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5"/>
                  <a:stretch>
                    <a:fillRect l="-8571" r="-22857"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0BB59E-EA67-F279-681B-290C00FC7EC8}"/>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6" name="TextBox 5">
                  <a:extLst>
                    <a:ext uri="{FF2B5EF4-FFF2-40B4-BE49-F238E27FC236}">
                      <a16:creationId xmlns:a16="http://schemas.microsoft.com/office/drawing/2014/main" id="{840BB59E-EA67-F279-681B-290C00FC7EC8}"/>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6"/>
                  <a:stretch>
                    <a:fillRect t="-8571" b="-25714"/>
                  </a:stretch>
                </a:blipFill>
              </p:spPr>
              <p:txBody>
                <a:bodyPr/>
                <a:lstStyle/>
                <a:p>
                  <a:r>
                    <a:rPr lang="en-US">
                      <a:noFill/>
                    </a:rPr>
                    <a:t> </a:t>
                  </a:r>
                </a:p>
              </p:txBody>
            </p:sp>
          </mc:Fallback>
        </mc:AlternateContent>
      </p:grpSp>
      <p:sp>
        <p:nvSpPr>
          <p:cNvPr id="11" name="Title 1">
            <a:extLst>
              <a:ext uri="{FF2B5EF4-FFF2-40B4-BE49-F238E27FC236}">
                <a16:creationId xmlns:a16="http://schemas.microsoft.com/office/drawing/2014/main" id="{04304486-205B-D95A-51DB-BACA341DA99E}"/>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spTree>
    <p:extLst>
      <p:ext uri="{BB962C8B-B14F-4D97-AF65-F5344CB8AC3E}">
        <p14:creationId xmlns:p14="http://schemas.microsoft.com/office/powerpoint/2010/main" val="3926618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(e.g. fitness effects on reproduction vs. adult mortality)</a:t>
            </a:r>
          </a:p>
          <a:p>
            <a:pPr lvl="1"/>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1855305"/>
            <a:ext cx="10672171" cy="446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745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518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highlight>
                  <a:srgbClr val="FFFF00"/>
                </a:highlight>
              </a:rPr>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02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9, Ecology Lecture 7</a:t>
            </a:r>
          </a:p>
          <a:p>
            <a:r>
              <a:rPr lang="en-US" dirty="0"/>
              <a:t>Cara Brook</a:t>
            </a:r>
          </a:p>
          <a:p>
            <a:r>
              <a:rPr lang="en-US" dirty="0"/>
              <a:t>February 27, 2024</a:t>
            </a:r>
          </a:p>
        </p:txBody>
      </p:sp>
    </p:spTree>
    <p:extLst>
      <p:ext uri="{BB962C8B-B14F-4D97-AF65-F5344CB8AC3E}">
        <p14:creationId xmlns:p14="http://schemas.microsoft.com/office/powerpoint/2010/main" val="448331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87626" y="0"/>
            <a:ext cx="10515600" cy="1325563"/>
          </a:xfrm>
        </p:spPr>
        <p:txBody>
          <a:bodyPr>
            <a:normAutofit/>
          </a:bodyPr>
          <a:lstStyle/>
          <a:p>
            <a:pPr lvl="2"/>
            <a:r>
              <a:rPr lang="en-US" sz="3000" dirty="0">
                <a:latin typeface="Calibri" panose="020F0502020204030204" pitchFamily="34" charset="0"/>
                <a:cs typeface="Calibri" panose="020F0502020204030204" pitchFamily="34" charset="0"/>
              </a:rPr>
              <a:t>Sometimes, virulence is the result of the host’s immune response, rather than the direct impact of the parasite itself</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in graphic">
            <a:extLst>
              <a:ext uri="{FF2B5EF4-FFF2-40B4-BE49-F238E27FC236}">
                <a16:creationId xmlns:a16="http://schemas.microsoft.com/office/drawing/2014/main" id="{6B072FC8-F91A-C963-0D69-A26E2DFECF4C}"/>
              </a:ext>
            </a:extLst>
          </p:cNvPr>
          <p:cNvPicPr/>
          <p:nvPr/>
        </p:nvPicPr>
        <p:blipFill>
          <a:blip r:embed="rId3"/>
          <a:stretch/>
        </p:blipFill>
        <p:spPr>
          <a:xfrm>
            <a:off x="823715" y="1269151"/>
            <a:ext cx="10515600" cy="3823195"/>
          </a:xfrm>
          <a:prstGeom prst="rect">
            <a:avLst/>
          </a:prstGeom>
          <a:ln>
            <a:noFill/>
          </a:ln>
        </p:spPr>
      </p:pic>
      <p:sp>
        <p:nvSpPr>
          <p:cNvPr id="4" name="TextBox 3">
            <a:extLst>
              <a:ext uri="{FF2B5EF4-FFF2-40B4-BE49-F238E27FC236}">
                <a16:creationId xmlns:a16="http://schemas.microsoft.com/office/drawing/2014/main" id="{88FC49D2-E35D-201D-B2B3-0FEB46DCDEE5}"/>
              </a:ext>
            </a:extLst>
          </p:cNvPr>
          <p:cNvSpPr txBox="1"/>
          <p:nvPr/>
        </p:nvSpPr>
        <p:spPr>
          <a:xfrm>
            <a:off x="-232025" y="6488668"/>
            <a:ext cx="3001729" cy="369332"/>
          </a:xfrm>
          <a:prstGeom prst="rect">
            <a:avLst/>
          </a:prstGeom>
          <a:noFill/>
        </p:spPr>
        <p:txBody>
          <a:bodyPr wrap="square" rtlCol="0">
            <a:spAutoFit/>
          </a:bodyPr>
          <a:lstStyle/>
          <a:p>
            <a:pPr algn="r"/>
            <a:r>
              <a:rPr lang="en-US" dirty="0">
                <a:cs typeface="Franklin Gothic Medium"/>
              </a:rPr>
              <a:t>Graham et al. 2010. </a:t>
            </a:r>
            <a:r>
              <a:rPr lang="en-US" i="1" dirty="0">
                <a:cs typeface="Franklin Gothic Medium"/>
              </a:rPr>
              <a:t>Science.</a:t>
            </a:r>
            <a:endParaRPr lang="en-US" dirty="0">
              <a:latin typeface="+mj-lt"/>
              <a:cs typeface="Franklin Gothic Medium"/>
            </a:endParaRPr>
          </a:p>
        </p:txBody>
      </p:sp>
      <p:sp>
        <p:nvSpPr>
          <p:cNvPr id="5" name="TextBox 4">
            <a:extLst>
              <a:ext uri="{FF2B5EF4-FFF2-40B4-BE49-F238E27FC236}">
                <a16:creationId xmlns:a16="http://schemas.microsoft.com/office/drawing/2014/main" id="{2611FE56-8CDC-3192-E50E-1495EDC2FFFC}"/>
              </a:ext>
            </a:extLst>
          </p:cNvPr>
          <p:cNvSpPr txBox="1"/>
          <p:nvPr/>
        </p:nvSpPr>
        <p:spPr>
          <a:xfrm>
            <a:off x="179279" y="5348253"/>
            <a:ext cx="8840433" cy="769441"/>
          </a:xfrm>
          <a:prstGeom prst="rect">
            <a:avLst/>
          </a:prstGeom>
          <a:noFill/>
        </p:spPr>
        <p:txBody>
          <a:bodyPr wrap="square">
            <a:spAutoFit/>
          </a:bodyPr>
          <a:lstStyle/>
          <a:p>
            <a:r>
              <a:rPr lang="en-US" sz="2200" dirty="0"/>
              <a:t>Self-reactive antibodies (ANA) </a:t>
            </a:r>
            <a:r>
              <a:rPr lang="en-US" sz="2200" b="1" dirty="0">
                <a:solidFill>
                  <a:schemeClr val="accent5">
                    <a:lumMod val="75000"/>
                  </a:schemeClr>
                </a:solidFill>
              </a:rPr>
              <a:t>promote survival by downregulating worms in crash years</a:t>
            </a:r>
            <a:r>
              <a:rPr lang="en-US" sz="2200" dirty="0"/>
              <a:t> but </a:t>
            </a:r>
            <a:r>
              <a:rPr lang="en-US" sz="2200" b="1" dirty="0">
                <a:solidFill>
                  <a:srgbClr val="C00000"/>
                </a:solidFill>
              </a:rPr>
              <a:t>impede survival via immunopathology in peak years!</a:t>
            </a:r>
          </a:p>
        </p:txBody>
      </p:sp>
      <p:pic>
        <p:nvPicPr>
          <p:cNvPr id="6" name="Picture 4" descr="St Kilda Soay sheep study reaches 30th anniversary - BBC News">
            <a:extLst>
              <a:ext uri="{FF2B5EF4-FFF2-40B4-BE49-F238E27FC236}">
                <a16:creationId xmlns:a16="http://schemas.microsoft.com/office/drawing/2014/main" id="{E96547E3-B900-F07E-8EEA-72E68A0146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6" t="265" r="-1" b="56"/>
          <a:stretch/>
        </p:blipFill>
        <p:spPr bwMode="auto">
          <a:xfrm>
            <a:off x="9071488" y="5092346"/>
            <a:ext cx="3120512" cy="175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732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4293704"/>
            <a:ext cx="10672171" cy="207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296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solidFill>
                  <a:schemeClr val="bg1">
                    <a:lumMod val="65000"/>
                  </a:schemeClr>
                </a:solidFill>
              </a:rPr>
              <a:t>This is partly due to challenges arising from the difficulty of measuring (and defining) transmission and virulence.</a:t>
            </a:r>
          </a:p>
          <a:p>
            <a:pPr lvl="1"/>
            <a:r>
              <a:rPr lang="en-US" dirty="0">
                <a:solidFill>
                  <a:schemeClr val="bg1">
                    <a:lumMod val="65000"/>
                  </a:schemeClr>
                </a:solidFill>
              </a:rPr>
              <a:t>Virulence is a fitness cost that the parasite inflicts on the host, but these can take diverse forms, with differing consequences for the evolution of virulence. </a:t>
            </a:r>
          </a:p>
          <a:p>
            <a:pPr lvl="2"/>
            <a:r>
              <a:rPr lang="en-US" dirty="0">
                <a:solidFill>
                  <a:schemeClr val="bg1">
                    <a:lumMod val="65000"/>
                  </a:schemeClr>
                </a:solidFill>
              </a:rPr>
              <a:t>For example: Fitness effects on reproduction vs. adult mortality</a:t>
            </a:r>
          </a:p>
          <a:p>
            <a:pPr lvl="2"/>
            <a:r>
              <a:rPr lang="en-US" dirty="0">
                <a:solidFill>
                  <a:schemeClr val="bg1">
                    <a:lumMod val="65000"/>
                  </a:schemeClr>
                </a:solidFill>
              </a:rPr>
              <a:t>Sometimes, virulence is the result of the host’s immune response, rather than the direct impact of the parasite itself, further complicating dynamics</a:t>
            </a:r>
          </a:p>
          <a:p>
            <a:pPr lvl="1"/>
            <a:r>
              <a:rPr lang="en-US" dirty="0">
                <a:solidFill>
                  <a:schemeClr val="bg1">
                    <a:lumMod val="65000"/>
                  </a:schemeClr>
                </a:solidFill>
              </a:rPr>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COVID (transmission high in the respiratory tract;				 morbidity low in the RT)</a:t>
            </a:r>
          </a:p>
        </p:txBody>
      </p:sp>
      <p:pic>
        <p:nvPicPr>
          <p:cNvPr id="5122" name="Picture 2" descr="What Does COVID-19 do to the Lungs?">
            <a:extLst>
              <a:ext uri="{FF2B5EF4-FFF2-40B4-BE49-F238E27FC236}">
                <a16:creationId xmlns:a16="http://schemas.microsoft.com/office/drawing/2014/main" id="{329895AC-D3E2-E9A3-7DC4-45345EDCF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219" y="4711700"/>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139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A90CB5-01C5-72DC-0E94-03532354AAC1}"/>
              </a:ext>
            </a:extLst>
          </p:cNvPr>
          <p:cNvSpPr>
            <a:spLocks noGrp="1"/>
          </p:cNvSpPr>
          <p:nvPr>
            <p:ph type="title"/>
          </p:nvPr>
        </p:nvSpPr>
        <p:spPr>
          <a:xfrm>
            <a:off x="742276" y="653856"/>
            <a:ext cx="10886739" cy="653674"/>
          </a:xfrm>
        </p:spPr>
        <p:txBody>
          <a:bodyPr>
            <a:noAutofit/>
          </a:bodyPr>
          <a:lstStyle/>
          <a:p>
            <a:pPr algn="ctr"/>
            <a:r>
              <a:rPr lang="en-US" sz="3200" b="1" dirty="0">
                <a:solidFill>
                  <a:srgbClr val="C00000"/>
                </a:solidFill>
                <a:latin typeface="+mn-lt"/>
              </a:rPr>
              <a:t>Spatial structuring</a:t>
            </a:r>
            <a:r>
              <a:rPr lang="en-US" sz="3200" dirty="0">
                <a:latin typeface="+mn-lt"/>
              </a:rPr>
              <a:t> generally favors </a:t>
            </a:r>
            <a:r>
              <a:rPr lang="en-US" sz="3200" b="1" dirty="0">
                <a:solidFill>
                  <a:srgbClr val="C00000"/>
                </a:solidFill>
                <a:latin typeface="+mn-lt"/>
              </a:rPr>
              <a:t>reduced pathogen virulence</a:t>
            </a:r>
            <a:r>
              <a:rPr lang="en-US" sz="3200" dirty="0">
                <a:latin typeface="+mn-lt"/>
              </a:rPr>
              <a:t>. </a:t>
            </a:r>
          </a:p>
        </p:txBody>
      </p:sp>
      <p:pic>
        <p:nvPicPr>
          <p:cNvPr id="15" name="Picture 14" descr="Chart, scatter chart&#10;&#10;Description automatically generated">
            <a:extLst>
              <a:ext uri="{FF2B5EF4-FFF2-40B4-BE49-F238E27FC236}">
                <a16:creationId xmlns:a16="http://schemas.microsoft.com/office/drawing/2014/main" id="{E2EA55DC-F540-7633-532F-EDDF41A30DD5}"/>
              </a:ext>
            </a:extLst>
          </p:cNvPr>
          <p:cNvPicPr>
            <a:picLocks noChangeAspect="1"/>
          </p:cNvPicPr>
          <p:nvPr/>
        </p:nvPicPr>
        <p:blipFill>
          <a:blip r:embed="rId3"/>
          <a:stretch>
            <a:fillRect/>
          </a:stretch>
        </p:blipFill>
        <p:spPr>
          <a:xfrm>
            <a:off x="1696792" y="1736650"/>
            <a:ext cx="4601263" cy="3384699"/>
          </a:xfrm>
          <a:prstGeom prst="rect">
            <a:avLst/>
          </a:prstGeom>
        </p:spPr>
      </p:pic>
      <p:sp>
        <p:nvSpPr>
          <p:cNvPr id="24" name="TextBox 23">
            <a:extLst>
              <a:ext uri="{FF2B5EF4-FFF2-40B4-BE49-F238E27FC236}">
                <a16:creationId xmlns:a16="http://schemas.microsoft.com/office/drawing/2014/main" id="{CFCB7F2D-3D2A-4CFC-A61C-19D966D56CB4}"/>
              </a:ext>
            </a:extLst>
          </p:cNvPr>
          <p:cNvSpPr txBox="1"/>
          <p:nvPr/>
        </p:nvSpPr>
        <p:spPr>
          <a:xfrm>
            <a:off x="8302487" y="6488668"/>
            <a:ext cx="3889513" cy="369332"/>
          </a:xfrm>
          <a:prstGeom prst="rect">
            <a:avLst/>
          </a:prstGeom>
          <a:solidFill>
            <a:schemeClr val="bg1"/>
          </a:solidFill>
        </p:spPr>
        <p:txBody>
          <a:bodyPr wrap="square" rtlCol="0">
            <a:spAutoFit/>
          </a:bodyPr>
          <a:lstStyle/>
          <a:p>
            <a:r>
              <a:rPr lang="en-US" dirty="0">
                <a:cs typeface="Franklin Gothic Medium"/>
              </a:rPr>
              <a:t>Boots and Sasaki. 1999. </a:t>
            </a:r>
            <a:r>
              <a:rPr lang="en-US" i="1" dirty="0">
                <a:cs typeface="Franklin Gothic Medium"/>
              </a:rPr>
              <a:t>Proc Roy Soc B.</a:t>
            </a:r>
          </a:p>
        </p:txBody>
      </p:sp>
      <p:pic>
        <p:nvPicPr>
          <p:cNvPr id="3" name="Picture 2" descr="A black and white image of a white background&#10;&#10;Description automatically generated">
            <a:extLst>
              <a:ext uri="{FF2B5EF4-FFF2-40B4-BE49-F238E27FC236}">
                <a16:creationId xmlns:a16="http://schemas.microsoft.com/office/drawing/2014/main" id="{D962895F-5388-C792-DB8C-BE6B40BC1064}"/>
              </a:ext>
            </a:extLst>
          </p:cNvPr>
          <p:cNvPicPr>
            <a:picLocks noChangeAspect="1"/>
          </p:cNvPicPr>
          <p:nvPr/>
        </p:nvPicPr>
        <p:blipFill>
          <a:blip r:embed="rId4"/>
          <a:stretch>
            <a:fillRect/>
          </a:stretch>
        </p:blipFill>
        <p:spPr>
          <a:xfrm>
            <a:off x="7023553" y="1991189"/>
            <a:ext cx="3223690" cy="3130160"/>
          </a:xfrm>
          <a:prstGeom prst="rect">
            <a:avLst/>
          </a:prstGeom>
        </p:spPr>
      </p:pic>
    </p:spTree>
    <p:extLst>
      <p:ext uri="{BB962C8B-B14F-4D97-AF65-F5344CB8AC3E}">
        <p14:creationId xmlns:p14="http://schemas.microsoft.com/office/powerpoint/2010/main" val="3532515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59015B-14FA-C459-D695-3E171A617EE2}"/>
              </a:ext>
            </a:extLst>
          </p:cNvPr>
          <p:cNvSpPr txBox="1">
            <a:spLocks/>
          </p:cNvSpPr>
          <p:nvPr/>
        </p:nvSpPr>
        <p:spPr>
          <a:xfrm>
            <a:off x="613186" y="46167"/>
            <a:ext cx="11661289" cy="11997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Imperfect vaccination </a:t>
            </a:r>
            <a:r>
              <a:rPr lang="en-US" sz="3200" dirty="0">
                <a:latin typeface="+mn-lt"/>
              </a:rPr>
              <a:t>can support the evolution of higher virulence, depending on the </a:t>
            </a:r>
            <a:r>
              <a:rPr lang="en-US" sz="3200" dirty="0" err="1">
                <a:latin typeface="+mn-lt"/>
              </a:rPr>
              <a:t>lifestage</a:t>
            </a:r>
            <a:r>
              <a:rPr lang="en-US" sz="3200" dirty="0">
                <a:latin typeface="+mn-lt"/>
              </a:rPr>
              <a:t> of the pathogen that is targeted.</a:t>
            </a:r>
          </a:p>
        </p:txBody>
      </p:sp>
      <p:sp>
        <p:nvSpPr>
          <p:cNvPr id="9" name="TextBox 8">
            <a:extLst>
              <a:ext uri="{FF2B5EF4-FFF2-40B4-BE49-F238E27FC236}">
                <a16:creationId xmlns:a16="http://schemas.microsoft.com/office/drawing/2014/main" id="{FD9DE16D-6483-4145-5E86-2DF3D50D2D78}"/>
              </a:ext>
            </a:extLst>
          </p:cNvPr>
          <p:cNvSpPr txBox="1"/>
          <p:nvPr/>
        </p:nvSpPr>
        <p:spPr>
          <a:xfrm>
            <a:off x="0" y="6488668"/>
            <a:ext cx="3313043" cy="369332"/>
          </a:xfrm>
          <a:prstGeom prst="rect">
            <a:avLst/>
          </a:prstGeom>
          <a:solidFill>
            <a:schemeClr val="bg1"/>
          </a:solidFill>
        </p:spPr>
        <p:txBody>
          <a:bodyPr wrap="square" rtlCol="0">
            <a:spAutoFit/>
          </a:bodyPr>
          <a:lstStyle/>
          <a:p>
            <a:r>
              <a:rPr lang="en-US" dirty="0" err="1">
                <a:cs typeface="Franklin Gothic Medium"/>
              </a:rPr>
              <a:t>Gandon</a:t>
            </a:r>
            <a:r>
              <a:rPr lang="en-US" dirty="0">
                <a:cs typeface="Franklin Gothic Medium"/>
              </a:rPr>
              <a:t> et al. 2001. </a:t>
            </a:r>
            <a:r>
              <a:rPr lang="en-US" i="1" dirty="0">
                <a:cs typeface="Franklin Gothic Medium"/>
              </a:rPr>
              <a:t>Nature.</a:t>
            </a:r>
          </a:p>
        </p:txBody>
      </p:sp>
      <p:pic>
        <p:nvPicPr>
          <p:cNvPr id="12" name="Picture 2">
            <a:extLst>
              <a:ext uri="{FF2B5EF4-FFF2-40B4-BE49-F238E27FC236}">
                <a16:creationId xmlns:a16="http://schemas.microsoft.com/office/drawing/2014/main" id="{20DDF071-F326-50E0-6380-5141D8B4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129" y="1974134"/>
            <a:ext cx="3971021" cy="39710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73055DE-ECFD-ED9F-4D3F-586653BA4E2E}"/>
              </a:ext>
            </a:extLst>
          </p:cNvPr>
          <p:cNvSpPr txBox="1"/>
          <p:nvPr/>
        </p:nvSpPr>
        <p:spPr>
          <a:xfrm>
            <a:off x="8344684" y="1604802"/>
            <a:ext cx="2199927" cy="369332"/>
          </a:xfrm>
          <a:prstGeom prst="rect">
            <a:avLst/>
          </a:prstGeom>
          <a:solidFill>
            <a:schemeClr val="bg1"/>
          </a:solidFill>
        </p:spPr>
        <p:txBody>
          <a:bodyPr wrap="square" rtlCol="0">
            <a:spAutoFit/>
          </a:bodyPr>
          <a:lstStyle/>
          <a:p>
            <a:r>
              <a:rPr lang="en-US" dirty="0">
                <a:cs typeface="Franklin Gothic Medium"/>
              </a:rPr>
              <a:t>Malaria vaccines</a:t>
            </a:r>
            <a:endParaRPr lang="en-US" i="1" dirty="0">
              <a:cs typeface="Franklin Gothic Medium"/>
            </a:endParaRPr>
          </a:p>
        </p:txBody>
      </p:sp>
      <p:sp>
        <p:nvSpPr>
          <p:cNvPr id="14" name="TextBox 13">
            <a:extLst>
              <a:ext uri="{FF2B5EF4-FFF2-40B4-BE49-F238E27FC236}">
                <a16:creationId xmlns:a16="http://schemas.microsoft.com/office/drawing/2014/main" id="{86AB44FC-2B52-86E0-BD7C-91444C1A4BBB}"/>
              </a:ext>
            </a:extLst>
          </p:cNvPr>
          <p:cNvSpPr txBox="1"/>
          <p:nvPr/>
        </p:nvSpPr>
        <p:spPr>
          <a:xfrm>
            <a:off x="11078677" y="3442224"/>
            <a:ext cx="1105322" cy="923330"/>
          </a:xfrm>
          <a:prstGeom prst="rect">
            <a:avLst/>
          </a:prstGeom>
          <a:solidFill>
            <a:schemeClr val="bg1"/>
          </a:solidFill>
        </p:spPr>
        <p:txBody>
          <a:bodyPr wrap="square" rtlCol="0">
            <a:spAutoFit/>
          </a:bodyPr>
          <a:lstStyle/>
          <a:p>
            <a:pPr algn="ctr"/>
            <a:r>
              <a:rPr lang="en-US" b="1" dirty="0">
                <a:solidFill>
                  <a:schemeClr val="accent1"/>
                </a:solidFill>
                <a:cs typeface="Franklin Gothic Medium"/>
              </a:rPr>
              <a:t>infection blocking</a:t>
            </a:r>
            <a:r>
              <a:rPr lang="en-US" b="1" i="1" dirty="0">
                <a:solidFill>
                  <a:schemeClr val="accent1"/>
                </a:solidFill>
                <a:cs typeface="Franklin Gothic Medium"/>
              </a:rPr>
              <a:t> </a:t>
            </a:r>
            <a:r>
              <a:rPr lang="en-US" b="1" dirty="0">
                <a:solidFill>
                  <a:schemeClr val="accent1"/>
                </a:solidFill>
                <a:cs typeface="Franklin Gothic Medium"/>
              </a:rPr>
              <a:t>vaccines</a:t>
            </a:r>
          </a:p>
        </p:txBody>
      </p:sp>
      <p:sp>
        <p:nvSpPr>
          <p:cNvPr id="15" name="TextBox 14">
            <a:extLst>
              <a:ext uri="{FF2B5EF4-FFF2-40B4-BE49-F238E27FC236}">
                <a16:creationId xmlns:a16="http://schemas.microsoft.com/office/drawing/2014/main" id="{C6E5EABB-E0D7-E3C1-2D7E-D137E887F2E3}"/>
              </a:ext>
            </a:extLst>
          </p:cNvPr>
          <p:cNvSpPr txBox="1"/>
          <p:nvPr/>
        </p:nvSpPr>
        <p:spPr>
          <a:xfrm>
            <a:off x="8512573" y="5945155"/>
            <a:ext cx="1642649" cy="646331"/>
          </a:xfrm>
          <a:prstGeom prst="rect">
            <a:avLst/>
          </a:prstGeom>
          <a:solidFill>
            <a:schemeClr val="bg1"/>
          </a:solidFill>
        </p:spPr>
        <p:txBody>
          <a:bodyPr wrap="square" rtlCol="0">
            <a:spAutoFit/>
          </a:bodyPr>
          <a:lstStyle/>
          <a:p>
            <a:pPr algn="ctr"/>
            <a:r>
              <a:rPr lang="en-US" b="1" dirty="0">
                <a:solidFill>
                  <a:srgbClr val="FF0000"/>
                </a:solidFill>
                <a:cs typeface="Franklin Gothic Medium"/>
              </a:rPr>
              <a:t>anti-growth rate vaccines</a:t>
            </a:r>
            <a:endParaRPr lang="en-US" b="1" i="1" dirty="0">
              <a:solidFill>
                <a:srgbClr val="FF0000"/>
              </a:solidFill>
              <a:cs typeface="Franklin Gothic Medium"/>
            </a:endParaRPr>
          </a:p>
        </p:txBody>
      </p:sp>
      <p:sp>
        <p:nvSpPr>
          <p:cNvPr id="17" name="Rectangle 16">
            <a:extLst>
              <a:ext uri="{FF2B5EF4-FFF2-40B4-BE49-F238E27FC236}">
                <a16:creationId xmlns:a16="http://schemas.microsoft.com/office/drawing/2014/main" id="{EBA3FBFE-336B-8435-711A-F02DEEC41FE7}"/>
              </a:ext>
            </a:extLst>
          </p:cNvPr>
          <p:cNvSpPr/>
          <p:nvPr/>
        </p:nvSpPr>
        <p:spPr>
          <a:xfrm>
            <a:off x="992633" y="1626147"/>
            <a:ext cx="674459" cy="681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a virus&#10;&#10;Description automatically generated with medium confidence">
            <a:extLst>
              <a:ext uri="{FF2B5EF4-FFF2-40B4-BE49-F238E27FC236}">
                <a16:creationId xmlns:a16="http://schemas.microsoft.com/office/drawing/2014/main" id="{684342DE-EEE1-075D-6A59-2F701F4F8066}"/>
              </a:ext>
            </a:extLst>
          </p:cNvPr>
          <p:cNvPicPr>
            <a:picLocks noGrp="1" noChangeAspect="1"/>
          </p:cNvPicPr>
          <p:nvPr>
            <p:ph idx="1"/>
          </p:nvPr>
        </p:nvPicPr>
        <p:blipFill>
          <a:blip r:embed="rId4"/>
          <a:stretch>
            <a:fillRect/>
          </a:stretch>
        </p:blipFill>
        <p:spPr>
          <a:xfrm>
            <a:off x="66256" y="990879"/>
            <a:ext cx="6231485" cy="5682455"/>
          </a:xfrm>
        </p:spPr>
      </p:pic>
      <p:sp>
        <p:nvSpPr>
          <p:cNvPr id="10" name="Rectangle 9">
            <a:extLst>
              <a:ext uri="{FF2B5EF4-FFF2-40B4-BE49-F238E27FC236}">
                <a16:creationId xmlns:a16="http://schemas.microsoft.com/office/drawing/2014/main" id="{FDC0D4B2-432B-EE06-CF7A-21D5DD925153}"/>
              </a:ext>
            </a:extLst>
          </p:cNvPr>
          <p:cNvSpPr/>
          <p:nvPr/>
        </p:nvSpPr>
        <p:spPr>
          <a:xfrm>
            <a:off x="234465" y="4371910"/>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97E30B-E409-48FB-37EA-B7E57D226C1F}"/>
              </a:ext>
            </a:extLst>
          </p:cNvPr>
          <p:cNvSpPr/>
          <p:nvPr/>
        </p:nvSpPr>
        <p:spPr>
          <a:xfrm>
            <a:off x="183201" y="1286576"/>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EE8D62-4C9F-9A38-B3E6-86B98024D8D0}"/>
              </a:ext>
            </a:extLst>
          </p:cNvPr>
          <p:cNvSpPr/>
          <p:nvPr/>
        </p:nvSpPr>
        <p:spPr>
          <a:xfrm>
            <a:off x="3538054" y="1623753"/>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BA0EA2-E528-38D2-399D-BC0ECB909F0C}"/>
              </a:ext>
            </a:extLst>
          </p:cNvPr>
          <p:cNvSpPr/>
          <p:nvPr/>
        </p:nvSpPr>
        <p:spPr>
          <a:xfrm rot="4162129">
            <a:off x="3334959" y="2772055"/>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635BAA7-FF41-ED2B-B7A4-148DE5CAA40D}"/>
              </a:ext>
            </a:extLst>
          </p:cNvPr>
          <p:cNvSpPr/>
          <p:nvPr/>
        </p:nvSpPr>
        <p:spPr>
          <a:xfrm rot="3112672">
            <a:off x="3451948" y="2584517"/>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0D403A-924D-74A1-C4B5-F5C514B53DD8}"/>
              </a:ext>
            </a:extLst>
          </p:cNvPr>
          <p:cNvSpPr/>
          <p:nvPr/>
        </p:nvSpPr>
        <p:spPr>
          <a:xfrm rot="3954171">
            <a:off x="2708368" y="2998628"/>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0D385F-F76D-2E15-A910-CDB1101F9515}"/>
              </a:ext>
            </a:extLst>
          </p:cNvPr>
          <p:cNvSpPr/>
          <p:nvPr/>
        </p:nvSpPr>
        <p:spPr>
          <a:xfrm rot="4128869">
            <a:off x="2269541" y="3184373"/>
            <a:ext cx="461176" cy="651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DDF2D3-2666-1A45-027B-CD263DEE39AC}"/>
              </a:ext>
            </a:extLst>
          </p:cNvPr>
          <p:cNvSpPr/>
          <p:nvPr/>
        </p:nvSpPr>
        <p:spPr>
          <a:xfrm rot="4745803">
            <a:off x="1815121" y="3324334"/>
            <a:ext cx="461174"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ED0E42-C9B1-DF0D-065A-7D1616B62314}"/>
              </a:ext>
            </a:extLst>
          </p:cNvPr>
          <p:cNvSpPr/>
          <p:nvPr/>
        </p:nvSpPr>
        <p:spPr>
          <a:xfrm rot="4394218">
            <a:off x="1519630" y="3240290"/>
            <a:ext cx="461176" cy="7644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20F388F-E1BC-85FB-AF10-9938CECA8D5D}"/>
              </a:ext>
            </a:extLst>
          </p:cNvPr>
          <p:cNvSpPr txBox="1"/>
          <p:nvPr/>
        </p:nvSpPr>
        <p:spPr>
          <a:xfrm>
            <a:off x="4217602" y="4159495"/>
            <a:ext cx="1388974" cy="461665"/>
          </a:xfrm>
          <a:prstGeom prst="rect">
            <a:avLst/>
          </a:prstGeom>
          <a:solidFill>
            <a:schemeClr val="bg1"/>
          </a:solidFill>
        </p:spPr>
        <p:txBody>
          <a:bodyPr wrap="square" rtlCol="0">
            <a:spAutoFit/>
          </a:bodyPr>
          <a:lstStyle/>
          <a:p>
            <a:pPr algn="ctr"/>
            <a:r>
              <a:rPr lang="en-US" sz="1200" b="1" dirty="0">
                <a:solidFill>
                  <a:schemeClr val="accent6">
                    <a:lumMod val="75000"/>
                  </a:schemeClr>
                </a:solidFill>
                <a:cs typeface="Franklin Gothic Medium"/>
              </a:rPr>
              <a:t>transmission-blocking vaccines</a:t>
            </a:r>
            <a:endParaRPr lang="en-US" sz="1200" b="1" i="1" dirty="0">
              <a:solidFill>
                <a:schemeClr val="accent6">
                  <a:lumMod val="75000"/>
                </a:schemeClr>
              </a:solidFill>
              <a:cs typeface="Franklin Gothic Medium"/>
            </a:endParaRPr>
          </a:p>
        </p:txBody>
      </p:sp>
      <p:sp>
        <p:nvSpPr>
          <p:cNvPr id="27" name="TextBox 26">
            <a:extLst>
              <a:ext uri="{FF2B5EF4-FFF2-40B4-BE49-F238E27FC236}">
                <a16:creationId xmlns:a16="http://schemas.microsoft.com/office/drawing/2014/main" id="{83E6B125-B73D-8304-3343-0DAAE200387B}"/>
              </a:ext>
            </a:extLst>
          </p:cNvPr>
          <p:cNvSpPr txBox="1"/>
          <p:nvPr/>
        </p:nvSpPr>
        <p:spPr>
          <a:xfrm>
            <a:off x="4293547" y="5003414"/>
            <a:ext cx="1478030" cy="461665"/>
          </a:xfrm>
          <a:prstGeom prst="rect">
            <a:avLst/>
          </a:prstGeom>
          <a:solidFill>
            <a:schemeClr val="bg1"/>
          </a:solidFill>
        </p:spPr>
        <p:txBody>
          <a:bodyPr wrap="square" rtlCol="0">
            <a:spAutoFit/>
          </a:bodyPr>
          <a:lstStyle/>
          <a:p>
            <a:pPr algn="ctr"/>
            <a:r>
              <a:rPr lang="en-US" sz="1200" b="1" dirty="0">
                <a:solidFill>
                  <a:schemeClr val="accent1"/>
                </a:solidFill>
                <a:cs typeface="Franklin Gothic Medium"/>
              </a:rPr>
              <a:t>infection blocking</a:t>
            </a:r>
            <a:r>
              <a:rPr lang="en-US" sz="1200" b="1" i="1" dirty="0">
                <a:solidFill>
                  <a:schemeClr val="accent1"/>
                </a:solidFill>
                <a:cs typeface="Franklin Gothic Medium"/>
              </a:rPr>
              <a:t> </a:t>
            </a:r>
            <a:r>
              <a:rPr lang="en-US" sz="1200" b="1" dirty="0">
                <a:solidFill>
                  <a:schemeClr val="accent1"/>
                </a:solidFill>
                <a:cs typeface="Franklin Gothic Medium"/>
              </a:rPr>
              <a:t>vaccines</a:t>
            </a:r>
          </a:p>
        </p:txBody>
      </p:sp>
      <p:sp>
        <p:nvSpPr>
          <p:cNvPr id="28" name="Rectangle 27">
            <a:extLst>
              <a:ext uri="{FF2B5EF4-FFF2-40B4-BE49-F238E27FC236}">
                <a16:creationId xmlns:a16="http://schemas.microsoft.com/office/drawing/2014/main" id="{265793CE-267B-8BB3-0D9F-6AECB6C3FBD9}"/>
              </a:ext>
            </a:extLst>
          </p:cNvPr>
          <p:cNvSpPr/>
          <p:nvPr/>
        </p:nvSpPr>
        <p:spPr>
          <a:xfrm rot="2256614">
            <a:off x="4177003" y="1116166"/>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F1B168-BC47-AC84-9826-45E090D17606}"/>
              </a:ext>
            </a:extLst>
          </p:cNvPr>
          <p:cNvSpPr txBox="1"/>
          <p:nvPr/>
        </p:nvSpPr>
        <p:spPr>
          <a:xfrm>
            <a:off x="4606118" y="1802647"/>
            <a:ext cx="1250630" cy="461665"/>
          </a:xfrm>
          <a:prstGeom prst="rect">
            <a:avLst/>
          </a:prstGeom>
          <a:solidFill>
            <a:schemeClr val="bg1"/>
          </a:solidFill>
        </p:spPr>
        <p:txBody>
          <a:bodyPr wrap="square" rtlCol="0">
            <a:spAutoFit/>
          </a:bodyPr>
          <a:lstStyle/>
          <a:p>
            <a:pPr algn="ctr"/>
            <a:r>
              <a:rPr lang="en-US" sz="1200" b="1" dirty="0">
                <a:solidFill>
                  <a:srgbClr val="FF0000"/>
                </a:solidFill>
                <a:cs typeface="Franklin Gothic Medium"/>
              </a:rPr>
              <a:t>anti-growth rate vaccines</a:t>
            </a:r>
            <a:endParaRPr lang="en-US" sz="1200" b="1" i="1" dirty="0">
              <a:solidFill>
                <a:srgbClr val="FF0000"/>
              </a:solidFill>
              <a:cs typeface="Franklin Gothic Medium"/>
            </a:endParaRPr>
          </a:p>
        </p:txBody>
      </p:sp>
      <p:sp>
        <p:nvSpPr>
          <p:cNvPr id="30" name="TextBox 29">
            <a:extLst>
              <a:ext uri="{FF2B5EF4-FFF2-40B4-BE49-F238E27FC236}">
                <a16:creationId xmlns:a16="http://schemas.microsoft.com/office/drawing/2014/main" id="{6D4B0350-ADE1-4255-87F4-4BEE658ACC06}"/>
              </a:ext>
            </a:extLst>
          </p:cNvPr>
          <p:cNvSpPr txBox="1"/>
          <p:nvPr/>
        </p:nvSpPr>
        <p:spPr>
          <a:xfrm>
            <a:off x="6190284" y="3448580"/>
            <a:ext cx="1433586" cy="923330"/>
          </a:xfrm>
          <a:prstGeom prst="rect">
            <a:avLst/>
          </a:prstGeom>
          <a:solidFill>
            <a:schemeClr val="bg1"/>
          </a:solidFill>
        </p:spPr>
        <p:txBody>
          <a:bodyPr wrap="square" rtlCol="0">
            <a:spAutoFit/>
          </a:bodyPr>
          <a:lstStyle/>
          <a:p>
            <a:pPr algn="ctr"/>
            <a:r>
              <a:rPr lang="en-US" b="1" dirty="0">
                <a:solidFill>
                  <a:schemeClr val="accent6">
                    <a:lumMod val="75000"/>
                  </a:schemeClr>
                </a:solidFill>
                <a:cs typeface="Franklin Gothic Medium"/>
              </a:rPr>
              <a:t>transmission-blocking vaccines</a:t>
            </a:r>
            <a:endParaRPr lang="en-US" b="1" i="1" dirty="0">
              <a:solidFill>
                <a:schemeClr val="accent6">
                  <a:lumMod val="75000"/>
                </a:schemeClr>
              </a:solidFill>
              <a:cs typeface="Franklin Gothic Medium"/>
            </a:endParaRPr>
          </a:p>
        </p:txBody>
      </p:sp>
    </p:spTree>
    <p:extLst>
      <p:ext uri="{BB962C8B-B14F-4D97-AF65-F5344CB8AC3E}">
        <p14:creationId xmlns:p14="http://schemas.microsoft.com/office/powerpoint/2010/main" val="2341000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4B3A-1EC7-B855-F37B-380526000B6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A5AB6F-D39D-94E1-EE92-E66EDDA6BABD}"/>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instructions&amp;activity_state=opened&amp;state=opened&amp;flow=Instructor&amp;onscreen=persist">
            <a:extLst>
              <a:ext uri="{FF2B5EF4-FFF2-40B4-BE49-F238E27FC236}">
                <a16:creationId xmlns:a16="http://schemas.microsoft.com/office/drawing/2014/main" id="{7139F6E8-E48D-56AA-9C52-49CEFDC8A96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8079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EE1C-3B92-D224-E177-0F06CE0614B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8E88DE-B8C5-804C-2623-C240E60F9B0F}"/>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state=closed&amp;flow=Instructor&amp;onscreen=persist">
            <a:extLst>
              <a:ext uri="{FF2B5EF4-FFF2-40B4-BE49-F238E27FC236}">
                <a16:creationId xmlns:a16="http://schemas.microsoft.com/office/drawing/2014/main" id="{BFCB56E0-388C-CED2-4C1B-EC53F4FF12B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34085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0FB0-6570-622B-14E3-37609E42617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390B78D-B4F3-2D53-0754-6AB1207F760A}"/>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display=correctness&amp;state=closed&amp;flow=Instructor&amp;onscreen=persist">
            <a:extLst>
              <a:ext uri="{FF2B5EF4-FFF2-40B4-BE49-F238E27FC236}">
                <a16:creationId xmlns:a16="http://schemas.microsoft.com/office/drawing/2014/main" id="{BA0DF91E-F12C-1E54-00B6-88FC2C5D238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62701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F34F05CC-4CF7-2B9B-DFED-1B512BBE2F4F}"/>
              </a:ext>
            </a:extLst>
          </p:cNvPr>
          <p:cNvSpPr>
            <a:spLocks noGrp="1"/>
          </p:cNvSpPr>
          <p:nvPr>
            <p:ph idx="1"/>
          </p:nvPr>
        </p:nvSpPr>
        <p:spPr/>
        <p:txBody>
          <a:bodyPr/>
          <a:lstStyle/>
          <a:p>
            <a:endParaRPr lang="en-US"/>
          </a:p>
        </p:txBody>
      </p:sp>
      <p:sp>
        <p:nvSpPr>
          <p:cNvPr id="20" name="Title 1">
            <a:extLst>
              <a:ext uri="{FF2B5EF4-FFF2-40B4-BE49-F238E27FC236}">
                <a16:creationId xmlns:a16="http://schemas.microsoft.com/office/drawing/2014/main" id="{E881D219-4B2C-3C2D-9453-8150EE8A6D3F}"/>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b="1" dirty="0">
              <a:solidFill>
                <a:srgbClr val="C00000"/>
              </a:solidFill>
              <a:latin typeface="+mn-lt"/>
            </a:endParaRPr>
          </a:p>
        </p:txBody>
      </p:sp>
    </p:spTree>
    <p:extLst>
      <p:ext uri="{BB962C8B-B14F-4D97-AF65-F5344CB8AC3E}">
        <p14:creationId xmlns:p14="http://schemas.microsoft.com/office/powerpoint/2010/main" val="2098456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with medium confidence">
            <a:extLst>
              <a:ext uri="{FF2B5EF4-FFF2-40B4-BE49-F238E27FC236}">
                <a16:creationId xmlns:a16="http://schemas.microsoft.com/office/drawing/2014/main" id="{6E2DF3AA-091E-A424-9E3C-F6AD8F38C1FE}"/>
              </a:ext>
            </a:extLst>
          </p:cNvPr>
          <p:cNvPicPr>
            <a:picLocks noGrp="1" noChangeAspect="1"/>
          </p:cNvPicPr>
          <p:nvPr>
            <p:ph idx="1"/>
          </p:nvPr>
        </p:nvPicPr>
        <p:blipFill rotWithShape="1">
          <a:blip r:embed="rId3"/>
          <a:srcRect b="15717"/>
          <a:stretch/>
        </p:blipFill>
        <p:spPr>
          <a:xfrm>
            <a:off x="408440" y="1066800"/>
            <a:ext cx="4035054" cy="2691312"/>
          </a:xfrm>
        </p:spPr>
      </p:pic>
      <p:sp>
        <p:nvSpPr>
          <p:cNvPr id="9" name="Content Placeholder 2">
            <a:extLst>
              <a:ext uri="{FF2B5EF4-FFF2-40B4-BE49-F238E27FC236}">
                <a16:creationId xmlns:a16="http://schemas.microsoft.com/office/drawing/2014/main" id="{ACF079CF-33CB-6DC8-CD21-2CA2091180DB}"/>
              </a:ext>
            </a:extLst>
          </p:cNvPr>
          <p:cNvSpPr txBox="1">
            <a:spLocks/>
          </p:cNvSpPr>
          <p:nvPr/>
        </p:nvSpPr>
        <p:spPr>
          <a:xfrm>
            <a:off x="192632" y="3813505"/>
            <a:ext cx="4587186" cy="29454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Lyme disease is a vector-borne disease caused by the bacterium, </a:t>
            </a:r>
            <a:r>
              <a:rPr lang="en-US" i="1" dirty="0" err="1"/>
              <a:t>Borrellia</a:t>
            </a:r>
            <a:r>
              <a:rPr lang="en-US" i="1" dirty="0"/>
              <a:t> </a:t>
            </a:r>
            <a:r>
              <a:rPr lang="en-US" i="1" dirty="0" err="1"/>
              <a:t>burgdoferi</a:t>
            </a:r>
            <a:r>
              <a:rPr lang="en-US" i="1" dirty="0"/>
              <a:t>, </a:t>
            </a:r>
            <a:r>
              <a:rPr lang="en-US" dirty="0"/>
              <a:t>vectored by </a:t>
            </a:r>
            <a:r>
              <a:rPr lang="en-US" i="1" dirty="0"/>
              <a:t>Ixodes </a:t>
            </a:r>
            <a:r>
              <a:rPr lang="en-US" dirty="0"/>
              <a:t>especially</a:t>
            </a:r>
            <a:r>
              <a:rPr lang="en-US" i="1" dirty="0"/>
              <a:t> Ixodes scapularis</a:t>
            </a:r>
            <a:r>
              <a:rPr lang="en-US" dirty="0"/>
              <a:t>) ticks. </a:t>
            </a:r>
          </a:p>
          <a:p>
            <a:r>
              <a:rPr lang="en-US" dirty="0"/>
              <a:t>Nymph ticks are borne in the spring, feed on small mammal hosts through the summer, then reproduce (particularly on deer) in the fall before going dormant in the winter.</a:t>
            </a:r>
          </a:p>
          <a:p>
            <a:r>
              <a:rPr lang="en-US" dirty="0"/>
              <a:t>Human cases are largely concentrated in the spring and summer and result from infected tick bites.</a:t>
            </a:r>
          </a:p>
        </p:txBody>
      </p:sp>
      <p:sp>
        <p:nvSpPr>
          <p:cNvPr id="2" name="Title 1">
            <a:extLst>
              <a:ext uri="{FF2B5EF4-FFF2-40B4-BE49-F238E27FC236}">
                <a16:creationId xmlns:a16="http://schemas.microsoft.com/office/drawing/2014/main" id="{A913C2DF-E347-2AFD-7490-74DE28A8B3AA}"/>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dirty="0">
              <a:latin typeface="+mn-lt"/>
            </a:endParaRPr>
          </a:p>
          <a:p>
            <a:pPr algn="ctr"/>
            <a:r>
              <a:rPr lang="en-US" sz="2800" dirty="0">
                <a:latin typeface="+mn-lt"/>
              </a:rPr>
              <a:t>Example: Lyme Disease</a:t>
            </a:r>
          </a:p>
        </p:txBody>
      </p:sp>
      <p:pic>
        <p:nvPicPr>
          <p:cNvPr id="1026" name="Picture 2" descr="figure 1">
            <a:extLst>
              <a:ext uri="{FF2B5EF4-FFF2-40B4-BE49-F238E27FC236}">
                <a16:creationId xmlns:a16="http://schemas.microsoft.com/office/drawing/2014/main" id="{B2C7FC2D-B61C-1B43-FCBB-83775595D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090" y="1670804"/>
            <a:ext cx="5163253" cy="4225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EA8E60-1026-9D2D-EB15-2FE4F60DEF76}"/>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Barbour and </a:t>
            </a:r>
            <a:r>
              <a:rPr lang="en-US" sz="1400" dirty="0" err="1">
                <a:cs typeface="Franklin Gothic Medium"/>
              </a:rPr>
              <a:t>Zuckert</a:t>
            </a:r>
            <a:r>
              <a:rPr lang="en-US" sz="1400" dirty="0">
                <a:cs typeface="Franklin Gothic Medium"/>
              </a:rPr>
              <a:t> 1997. </a:t>
            </a:r>
            <a:r>
              <a:rPr lang="en-US" sz="1400" i="1" dirty="0">
                <a:cs typeface="Franklin Gothic Medium"/>
              </a:rPr>
              <a:t>Nature.</a:t>
            </a:r>
          </a:p>
        </p:txBody>
      </p:sp>
      <p:cxnSp>
        <p:nvCxnSpPr>
          <p:cNvPr id="5" name="Straight Arrow Connector 4">
            <a:extLst>
              <a:ext uri="{FF2B5EF4-FFF2-40B4-BE49-F238E27FC236}">
                <a16:creationId xmlns:a16="http://schemas.microsoft.com/office/drawing/2014/main" id="{669C30E4-2893-6863-3DDA-0D38808F60A4}"/>
              </a:ext>
            </a:extLst>
          </p:cNvPr>
          <p:cNvCxnSpPr/>
          <p:nvPr/>
        </p:nvCxnSpPr>
        <p:spPr>
          <a:xfrm flipH="1">
            <a:off x="8432800" y="3135086"/>
            <a:ext cx="711200" cy="841828"/>
          </a:xfrm>
          <a:prstGeom prst="straightConnector1">
            <a:avLst/>
          </a:prstGeom>
          <a:ln w="1905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755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extensions to the SIR model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733469"/>
            <a:ext cx="12039177" cy="6124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630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999505-CDA4-E783-0E7A-EC7E655BDAF2}"/>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pic>
        <p:nvPicPr>
          <p:cNvPr id="2050" name="Picture 2" descr="Image">
            <a:extLst>
              <a:ext uri="{FF2B5EF4-FFF2-40B4-BE49-F238E27FC236}">
                <a16:creationId xmlns:a16="http://schemas.microsoft.com/office/drawing/2014/main" id="{59CB2DA3-67E3-BB25-92D6-10E13C9B8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27" y="2488839"/>
            <a:ext cx="5456132" cy="34919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3FA063F-0145-1373-6F64-46EFFDE6CC95}"/>
              </a:ext>
            </a:extLst>
          </p:cNvPr>
          <p:cNvSpPr txBox="1">
            <a:spLocks/>
          </p:cNvSpPr>
          <p:nvPr/>
        </p:nvSpPr>
        <p:spPr>
          <a:xfrm>
            <a:off x="348433" y="1573962"/>
            <a:ext cx="506774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1: Density of infected ticks</a:t>
            </a:r>
          </a:p>
        </p:txBody>
      </p:sp>
      <p:sp>
        <p:nvSpPr>
          <p:cNvPr id="6" name="Title 1">
            <a:extLst>
              <a:ext uri="{FF2B5EF4-FFF2-40B4-BE49-F238E27FC236}">
                <a16:creationId xmlns:a16="http://schemas.microsoft.com/office/drawing/2014/main" id="{FAE41086-1AAC-3602-3CAD-8B41AEAEC759}"/>
              </a:ext>
            </a:extLst>
          </p:cNvPr>
          <p:cNvSpPr txBox="1">
            <a:spLocks/>
          </p:cNvSpPr>
          <p:nvPr/>
        </p:nvSpPr>
        <p:spPr>
          <a:xfrm>
            <a:off x="5815682" y="1579512"/>
            <a:ext cx="645838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2: Prevalence of Lyme in tick population</a:t>
            </a:r>
          </a:p>
        </p:txBody>
      </p:sp>
      <p:pic>
        <p:nvPicPr>
          <p:cNvPr id="2052" name="Picture 4" descr="prevalence3">
            <a:extLst>
              <a:ext uri="{FF2B5EF4-FFF2-40B4-BE49-F238E27FC236}">
                <a16:creationId xmlns:a16="http://schemas.microsoft.com/office/drawing/2014/main" id="{169987C3-171B-0455-BBB7-4609C0741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319" y="2488839"/>
            <a:ext cx="5467248" cy="349192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4076416-1265-5DBD-D464-554BEFCC2378}"/>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8" name="TextBox 7">
            <a:extLst>
              <a:ext uri="{FF2B5EF4-FFF2-40B4-BE49-F238E27FC236}">
                <a16:creationId xmlns:a16="http://schemas.microsoft.com/office/drawing/2014/main" id="{4A4A1F35-5F02-AE31-1B5C-78EE41541E40}"/>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883609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863D13-6532-FE21-DA84-DB00899143B2}"/>
              </a:ext>
            </a:extLst>
          </p:cNvPr>
          <p:cNvSpPr>
            <a:spLocks noGrp="1"/>
          </p:cNvSpPr>
          <p:nvPr>
            <p:ph idx="1"/>
          </p:nvPr>
        </p:nvSpPr>
        <p:spPr>
          <a:xfrm>
            <a:off x="6713512" y="1778508"/>
            <a:ext cx="4301577" cy="4351338"/>
          </a:xfrm>
        </p:spPr>
        <p:txBody>
          <a:bodyPr/>
          <a:lstStyle/>
          <a:p>
            <a:pPr marL="514350" indent="-514350">
              <a:buAutoNum type="arabicParenBoth"/>
            </a:pPr>
            <a:r>
              <a:rPr lang="en-US" sz="2800" dirty="0">
                <a:latin typeface="+mn-lt"/>
              </a:rPr>
              <a:t>Wildlife hosts vary in the extent to which they offer blood meals to ticks, thereby modulating tick abundance.</a:t>
            </a:r>
          </a:p>
          <a:p>
            <a:pPr marL="514350" indent="-514350">
              <a:buAutoNum type="arabicParenBoth"/>
            </a:pPr>
            <a:r>
              <a:rPr lang="en-US" sz="2800" dirty="0">
                <a:latin typeface="+mn-lt"/>
              </a:rPr>
              <a:t>Wildlife hosts also vary in their permissibility to </a:t>
            </a:r>
            <a:r>
              <a:rPr lang="en-US" sz="2800" i="1" dirty="0">
                <a:latin typeface="+mn-lt"/>
              </a:rPr>
              <a:t>B. </a:t>
            </a:r>
            <a:r>
              <a:rPr lang="en-US" sz="2800" i="1" dirty="0" err="1">
                <a:latin typeface="+mn-lt"/>
              </a:rPr>
              <a:t>burgdoferi</a:t>
            </a:r>
            <a:r>
              <a:rPr lang="en-US" sz="2800" i="1" dirty="0">
                <a:latin typeface="+mn-lt"/>
              </a:rPr>
              <a:t> </a:t>
            </a:r>
            <a:r>
              <a:rPr lang="en-US" sz="2800" dirty="0">
                <a:latin typeface="+mn-lt"/>
              </a:rPr>
              <a:t>infection.</a:t>
            </a:r>
            <a:endParaRPr lang="en-US" dirty="0"/>
          </a:p>
        </p:txBody>
      </p:sp>
      <p:pic>
        <p:nvPicPr>
          <p:cNvPr id="3074" name="Picture 2" descr="Image">
            <a:extLst>
              <a:ext uri="{FF2B5EF4-FFF2-40B4-BE49-F238E27FC236}">
                <a16:creationId xmlns:a16="http://schemas.microsoft.com/office/drawing/2014/main" id="{4E4C0412-A7EE-462A-AB23-9C58A35EF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283" y="1277343"/>
            <a:ext cx="5118334" cy="51675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A3E8E5B-CE80-C955-54D4-0D76723F3A3B}"/>
              </a:ext>
            </a:extLst>
          </p:cNvPr>
          <p:cNvSpPr txBox="1">
            <a:spLocks/>
          </p:cNvSpPr>
          <p:nvPr/>
        </p:nvSpPr>
        <p:spPr>
          <a:xfrm>
            <a:off x="505609" y="258231"/>
            <a:ext cx="11005073"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The broader </a:t>
            </a:r>
            <a:r>
              <a:rPr lang="en-US" sz="3000" b="1" dirty="0">
                <a:solidFill>
                  <a:srgbClr val="C00000"/>
                </a:solidFill>
                <a:latin typeface="+mn-lt"/>
              </a:rPr>
              <a:t>wildlife community impacts Lyme disease risk</a:t>
            </a:r>
            <a:r>
              <a:rPr lang="en-US" sz="3000" dirty="0">
                <a:latin typeface="+mn-lt"/>
              </a:rPr>
              <a:t> for humans</a:t>
            </a:r>
          </a:p>
        </p:txBody>
      </p:sp>
      <p:sp>
        <p:nvSpPr>
          <p:cNvPr id="5" name="Title 1">
            <a:extLst>
              <a:ext uri="{FF2B5EF4-FFF2-40B4-BE49-F238E27FC236}">
                <a16:creationId xmlns:a16="http://schemas.microsoft.com/office/drawing/2014/main" id="{57DA98A0-D467-1714-9549-8B0982EE057E}"/>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6" name="TextBox 5">
            <a:extLst>
              <a:ext uri="{FF2B5EF4-FFF2-40B4-BE49-F238E27FC236}">
                <a16:creationId xmlns:a16="http://schemas.microsoft.com/office/drawing/2014/main" id="{E3B755AC-C170-1BF0-9B76-4A4E95BE734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70416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F2ED1-153F-7027-1572-D1D0A5F58302}"/>
              </a:ext>
            </a:extLst>
          </p:cNvPr>
          <p:cNvSpPr>
            <a:spLocks noGrp="1"/>
          </p:cNvSpPr>
          <p:nvPr>
            <p:ph idx="1"/>
          </p:nvPr>
        </p:nvSpPr>
        <p:spPr/>
        <p:txBody>
          <a:bodyPr/>
          <a:lstStyle/>
          <a:p>
            <a:endParaRPr lang="en-US"/>
          </a:p>
        </p:txBody>
      </p:sp>
      <p:sp>
        <p:nvSpPr>
          <p:cNvPr id="5" name="Title 1">
            <a:extLst>
              <a:ext uri="{FF2B5EF4-FFF2-40B4-BE49-F238E27FC236}">
                <a16:creationId xmlns:a16="http://schemas.microsoft.com/office/drawing/2014/main" id="{891EA3E4-C306-0757-5B7E-52C0DFD30845}"/>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6" name="Rectangle 5">
            <a:extLst>
              <a:ext uri="{FF2B5EF4-FFF2-40B4-BE49-F238E27FC236}">
                <a16:creationId xmlns:a16="http://schemas.microsoft.com/office/drawing/2014/main" id="{1A518E11-61AD-144F-E807-BDB1FA353111}"/>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914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Ostfeld</a:t>
            </a:r>
            <a:r>
              <a:rPr lang="en-US" sz="1400" dirty="0">
                <a:cs typeface="Franklin Gothic Medium"/>
              </a:rPr>
              <a:t> and </a:t>
            </a:r>
            <a:r>
              <a:rPr lang="en-US" sz="1400" dirty="0" err="1">
                <a:cs typeface="Franklin Gothic Medium"/>
              </a:rPr>
              <a:t>Keesing</a:t>
            </a:r>
            <a:r>
              <a:rPr lang="en-US" sz="1400" dirty="0">
                <a:cs typeface="Franklin Gothic Medium"/>
              </a:rPr>
              <a:t>. 2000. </a:t>
            </a:r>
            <a:r>
              <a:rPr lang="en-US" sz="1400" i="1" dirty="0">
                <a:cs typeface="Franklin Gothic Medium"/>
              </a:rPr>
              <a:t>Conservation Biology.</a:t>
            </a:r>
            <a:endParaRPr lang="en-US" sz="1400" dirty="0">
              <a:cs typeface="Franklin Gothic Medium"/>
            </a:endParaRPr>
          </a:p>
        </p:txBody>
      </p:sp>
      <p:sp>
        <p:nvSpPr>
          <p:cNvPr id="3" name="Rectangle 2">
            <a:extLst>
              <a:ext uri="{FF2B5EF4-FFF2-40B4-BE49-F238E27FC236}">
                <a16:creationId xmlns:a16="http://schemas.microsoft.com/office/drawing/2014/main" id="{731A93BF-D6B2-46C2-D86C-7B6C79DA1244}"/>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174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highlight>
                  <a:srgbClr val="FFFF00"/>
                </a:highlight>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2" name="TextBox 1">
            <a:extLst>
              <a:ext uri="{FF2B5EF4-FFF2-40B4-BE49-F238E27FC236}">
                <a16:creationId xmlns:a16="http://schemas.microsoft.com/office/drawing/2014/main" id="{B999751C-68DE-56AE-2F9F-9B347982ED99}"/>
              </a:ext>
            </a:extLst>
          </p:cNvPr>
          <p:cNvSpPr txBox="1"/>
          <p:nvPr/>
        </p:nvSpPr>
        <p:spPr>
          <a:xfrm>
            <a:off x="1652476" y="6052585"/>
            <a:ext cx="9208546" cy="461665"/>
          </a:xfrm>
          <a:prstGeom prst="rect">
            <a:avLst/>
          </a:prstGeom>
          <a:noFill/>
        </p:spPr>
        <p:txBody>
          <a:bodyPr wrap="square">
            <a:spAutoFit/>
          </a:bodyPr>
          <a:lstStyle/>
          <a:p>
            <a:pPr algn="ctr"/>
            <a:r>
              <a:rPr lang="en-US" sz="2400" dirty="0">
                <a:highlight>
                  <a:srgbClr val="FFFF00"/>
                </a:highlight>
              </a:rPr>
              <a:t>Patterns depend on the context of the wildlife community!</a:t>
            </a:r>
            <a:endParaRPr lang="en-US" sz="2400" b="1" dirty="0">
              <a:highlight>
                <a:srgbClr val="FFFF00"/>
              </a:highlight>
            </a:endParaRPr>
          </a:p>
        </p:txBody>
      </p:sp>
    </p:spTree>
    <p:extLst>
      <p:ext uri="{BB962C8B-B14F-4D97-AF65-F5344CB8AC3E}">
        <p14:creationId xmlns:p14="http://schemas.microsoft.com/office/powerpoint/2010/main" val="1114046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46D6BC3-3957-4389-DEDE-63A8CAD2D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1344318"/>
            <a:ext cx="6959600" cy="52554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7BFF079-91DC-2379-20CD-22DD54BF9190}"/>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sp>
        <p:nvSpPr>
          <p:cNvPr id="6" name="TextBox 5">
            <a:extLst>
              <a:ext uri="{FF2B5EF4-FFF2-40B4-BE49-F238E27FC236}">
                <a16:creationId xmlns:a16="http://schemas.microsoft.com/office/drawing/2014/main" id="{3CE57B30-4C9C-0423-0A5E-14F0938C2C6D}"/>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3960764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8F7B4-6F01-B806-D783-09285241DEA8}"/>
              </a:ext>
            </a:extLst>
          </p:cNvPr>
          <p:cNvSpPr>
            <a:spLocks noGrp="1"/>
          </p:cNvSpPr>
          <p:nvPr>
            <p:ph idx="1"/>
          </p:nvPr>
        </p:nvSpPr>
        <p:spPr>
          <a:xfrm>
            <a:off x="1681843" y="678997"/>
            <a:ext cx="8828314" cy="1048204"/>
          </a:xfrm>
        </p:spPr>
        <p:txBody>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is the diversion of pathogen-transmitting arthropods from humans to animals</a:t>
            </a:r>
            <a:endParaRPr lang="en-US" dirty="0">
              <a:latin typeface="Calibri" panose="020F0502020204030204" pitchFamily="34" charset="0"/>
              <a:cs typeface="Calibri" panose="020F0502020204030204" pitchFamily="34" charset="0"/>
            </a:endParaRPr>
          </a:p>
        </p:txBody>
      </p:sp>
      <p:pic>
        <p:nvPicPr>
          <p:cNvPr id="7" name="Main graphic">
            <a:extLst>
              <a:ext uri="{FF2B5EF4-FFF2-40B4-BE49-F238E27FC236}">
                <a16:creationId xmlns:a16="http://schemas.microsoft.com/office/drawing/2014/main" id="{9B56D721-CA71-2BAD-7898-69DA3FA6C931}"/>
              </a:ext>
            </a:extLst>
          </p:cNvPr>
          <p:cNvPicPr/>
          <p:nvPr/>
        </p:nvPicPr>
        <p:blipFill rotWithShape="1">
          <a:blip r:embed="rId3"/>
          <a:srcRect t="47012" b="-10475"/>
          <a:stretch/>
        </p:blipFill>
        <p:spPr>
          <a:xfrm>
            <a:off x="237017" y="2971254"/>
            <a:ext cx="6334902" cy="4319092"/>
          </a:xfrm>
          <a:prstGeom prst="rect">
            <a:avLst/>
          </a:prstGeom>
          <a:ln>
            <a:noFill/>
          </a:ln>
        </p:spPr>
      </p:pic>
      <p:sp>
        <p:nvSpPr>
          <p:cNvPr id="9" name="TextBox 8">
            <a:extLst>
              <a:ext uri="{FF2B5EF4-FFF2-40B4-BE49-F238E27FC236}">
                <a16:creationId xmlns:a16="http://schemas.microsoft.com/office/drawing/2014/main" id="{194D30C0-0896-FC97-4686-EF221731F40F}"/>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Swei</a:t>
            </a:r>
            <a:r>
              <a:rPr lang="en-US" sz="1400" dirty="0">
                <a:cs typeface="Franklin Gothic Medium"/>
              </a:rPr>
              <a:t> et al. 2011. </a:t>
            </a:r>
            <a:r>
              <a:rPr lang="en-US" sz="1400" i="1" dirty="0">
                <a:cs typeface="Franklin Gothic Medium"/>
              </a:rPr>
              <a:t>Proc Roy Soc B.</a:t>
            </a:r>
            <a:endParaRPr lang="en-US" sz="1400" dirty="0">
              <a:cs typeface="Franklin Gothic Medium"/>
            </a:endParaRPr>
          </a:p>
        </p:txBody>
      </p:sp>
      <p:sp>
        <p:nvSpPr>
          <p:cNvPr id="10" name="Title 1">
            <a:extLst>
              <a:ext uri="{FF2B5EF4-FFF2-40B4-BE49-F238E27FC236}">
                <a16:creationId xmlns:a16="http://schemas.microsoft.com/office/drawing/2014/main" id="{5B5739F5-BD81-32AC-E9E9-E495324089DB}"/>
              </a:ext>
            </a:extLst>
          </p:cNvPr>
          <p:cNvSpPr txBox="1">
            <a:spLocks/>
          </p:cNvSpPr>
          <p:nvPr/>
        </p:nvSpPr>
        <p:spPr>
          <a:xfrm>
            <a:off x="184647" y="1467381"/>
            <a:ext cx="7136331" cy="18584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Tick burden on female (left) and male (right) woodrats in Marin County, CA following removal of western fence lizard (</a:t>
            </a:r>
            <a:r>
              <a:rPr lang="en-US" sz="1800" b="0" i="1" u="none" strike="noStrike" dirty="0">
                <a:solidFill>
                  <a:srgbClr val="333333"/>
                </a:solidFill>
                <a:effectLst/>
                <a:latin typeface="+mn-lt"/>
              </a:rPr>
              <a:t>Sceloporus occidentalis</a:t>
            </a:r>
            <a:r>
              <a:rPr lang="en-US" sz="1800" dirty="0">
                <a:latin typeface="+mn-lt"/>
              </a:rPr>
              <a:t>) at the end of the 2007 year in experimental (solid) and control (open circle) plots</a:t>
            </a:r>
          </a:p>
        </p:txBody>
      </p:sp>
      <p:pic>
        <p:nvPicPr>
          <p:cNvPr id="5122" name="Picture 2">
            <a:extLst>
              <a:ext uri="{FF2B5EF4-FFF2-40B4-BE49-F238E27FC236}">
                <a16:creationId xmlns:a16="http://schemas.microsoft.com/office/drawing/2014/main" id="{9E8D6C93-ACF9-3652-D957-09A6923DD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976" y="2757713"/>
            <a:ext cx="4051210" cy="2546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5246C3-ECC2-5FDC-9766-AAB29D11A214}"/>
              </a:ext>
            </a:extLst>
          </p:cNvPr>
          <p:cNvSpPr txBox="1"/>
          <p:nvPr/>
        </p:nvSpPr>
        <p:spPr>
          <a:xfrm>
            <a:off x="8280400" y="5357819"/>
            <a:ext cx="2402114" cy="369332"/>
          </a:xfrm>
          <a:prstGeom prst="rect">
            <a:avLst/>
          </a:prstGeom>
          <a:noFill/>
        </p:spPr>
        <p:txBody>
          <a:bodyPr wrap="square">
            <a:spAutoFit/>
          </a:bodyPr>
          <a:lstStyle/>
          <a:p>
            <a:r>
              <a:rPr lang="en-US" sz="1800" b="0" i="1" u="none" strike="noStrike" dirty="0">
                <a:solidFill>
                  <a:srgbClr val="333333"/>
                </a:solidFill>
                <a:effectLst/>
                <a:latin typeface="+mn-lt"/>
              </a:rPr>
              <a:t>Sceloporus occidentalis</a:t>
            </a:r>
            <a:endParaRPr lang="en-US" dirty="0"/>
          </a:p>
        </p:txBody>
      </p:sp>
      <p:sp>
        <p:nvSpPr>
          <p:cNvPr id="13" name="Rectangle 12">
            <a:extLst>
              <a:ext uri="{FF2B5EF4-FFF2-40B4-BE49-F238E27FC236}">
                <a16:creationId xmlns:a16="http://schemas.microsoft.com/office/drawing/2014/main" id="{E44E7FF0-A005-1AC5-A81A-F1BD22ABC06F}"/>
              </a:ext>
            </a:extLst>
          </p:cNvPr>
          <p:cNvSpPr/>
          <p:nvPr/>
        </p:nvSpPr>
        <p:spPr>
          <a:xfrm>
            <a:off x="87339" y="3100187"/>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377AD9-ACD8-3140-702C-2FC8CCC8734C}"/>
              </a:ext>
            </a:extLst>
          </p:cNvPr>
          <p:cNvSpPr/>
          <p:nvPr/>
        </p:nvSpPr>
        <p:spPr>
          <a:xfrm>
            <a:off x="3329629" y="3004244"/>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512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6D97E0F-099B-F647-D2D8-DD7BA488D3EA}"/>
              </a:ext>
            </a:extLst>
          </p:cNvPr>
          <p:cNvSpPr>
            <a:spLocks noGrp="1"/>
          </p:cNvSpPr>
          <p:nvPr>
            <p:ph idx="1"/>
          </p:nvPr>
        </p:nvSpPr>
        <p:spPr>
          <a:xfrm>
            <a:off x="1631123" y="420914"/>
            <a:ext cx="9094934" cy="1306287"/>
          </a:xfrm>
        </p:spPr>
        <p:txBody>
          <a:bodyPr>
            <a:normAutofit/>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a:t>
            </a:r>
            <a:r>
              <a:rPr lang="en-US" dirty="0">
                <a:solidFill>
                  <a:srgbClr val="4D5156"/>
                </a:solidFill>
                <a:latin typeface="Calibri" panose="020F0502020204030204" pitchFamily="34" charset="0"/>
                <a:cs typeface="Calibri" panose="020F0502020204030204" pitchFamily="34" charset="0"/>
              </a:rPr>
              <a:t>has been suggested for malaria control – but only works in cases by which livestock are used as bait to draw mosquitoes closer to insecticides.</a:t>
            </a:r>
            <a:endParaRPr lang="en-US"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E1FCEFA-F388-F58F-F740-71F98401EDD1}"/>
              </a:ext>
            </a:extLst>
          </p:cNvPr>
          <p:cNvGrpSpPr/>
          <p:nvPr/>
        </p:nvGrpSpPr>
        <p:grpSpPr>
          <a:xfrm>
            <a:off x="682172" y="1981378"/>
            <a:ext cx="3715656" cy="3185708"/>
            <a:chOff x="0" y="4201453"/>
            <a:chExt cx="2784733" cy="2413256"/>
          </a:xfrm>
        </p:grpSpPr>
        <p:pic>
          <p:nvPicPr>
            <p:cNvPr id="6" name="Picture 5" descr="A diagram of a person and mosquito&#10;&#10;Description automatically generated">
              <a:extLst>
                <a:ext uri="{FF2B5EF4-FFF2-40B4-BE49-F238E27FC236}">
                  <a16:creationId xmlns:a16="http://schemas.microsoft.com/office/drawing/2014/main" id="{2D59E28D-0328-CE97-EFBE-7EBBE52E48C6}"/>
                </a:ext>
              </a:extLst>
            </p:cNvPr>
            <p:cNvPicPr>
              <a:picLocks noChangeAspect="1"/>
            </p:cNvPicPr>
            <p:nvPr/>
          </p:nvPicPr>
          <p:blipFill>
            <a:blip r:embed="rId3"/>
            <a:stretch>
              <a:fillRect/>
            </a:stretch>
          </p:blipFill>
          <p:spPr>
            <a:xfrm>
              <a:off x="136542" y="4314195"/>
              <a:ext cx="2648191" cy="2300514"/>
            </a:xfrm>
            <a:prstGeom prst="rect">
              <a:avLst/>
            </a:prstGeom>
          </p:spPr>
        </p:pic>
        <p:sp>
          <p:nvSpPr>
            <p:cNvPr id="7" name="Rectangle 6">
              <a:extLst>
                <a:ext uri="{FF2B5EF4-FFF2-40B4-BE49-F238E27FC236}">
                  <a16:creationId xmlns:a16="http://schemas.microsoft.com/office/drawing/2014/main" id="{4F1171AF-556F-BB40-F909-A59591D3D520}"/>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Figure 2">
            <a:extLst>
              <a:ext uri="{FF2B5EF4-FFF2-40B4-BE49-F238E27FC236}">
                <a16:creationId xmlns:a16="http://schemas.microsoft.com/office/drawing/2014/main" id="{8C09A4AC-FF2D-AAE9-CF9C-7306573DF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91"/>
          <a:stretch/>
        </p:blipFill>
        <p:spPr bwMode="auto">
          <a:xfrm>
            <a:off x="4771250" y="2045027"/>
            <a:ext cx="7043378" cy="41873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C2F885-78DE-3839-71D5-AF825B47C159}"/>
              </a:ext>
            </a:extLst>
          </p:cNvPr>
          <p:cNvSpPr txBox="1"/>
          <p:nvPr/>
        </p:nvSpPr>
        <p:spPr>
          <a:xfrm>
            <a:off x="6875480" y="6550223"/>
            <a:ext cx="5200406" cy="307777"/>
          </a:xfrm>
          <a:prstGeom prst="rect">
            <a:avLst/>
          </a:prstGeom>
          <a:noFill/>
        </p:spPr>
        <p:txBody>
          <a:bodyPr wrap="square" rtlCol="0">
            <a:spAutoFit/>
          </a:bodyPr>
          <a:lstStyle/>
          <a:p>
            <a:pPr algn="r"/>
            <a:r>
              <a:rPr lang="en-US" sz="1400" dirty="0" err="1">
                <a:cs typeface="Franklin Gothic Medium"/>
              </a:rPr>
              <a:t>Asale</a:t>
            </a:r>
            <a:r>
              <a:rPr lang="en-US" sz="1400" dirty="0">
                <a:cs typeface="Franklin Gothic Medium"/>
              </a:rPr>
              <a:t> et al. 2017. </a:t>
            </a:r>
            <a:r>
              <a:rPr lang="en-US" sz="1400" i="1" dirty="0">
                <a:cs typeface="Franklin Gothic Medium"/>
              </a:rPr>
              <a:t>Malaria Journal</a:t>
            </a:r>
            <a:endParaRPr lang="en-US" sz="1400" dirty="0">
              <a:cs typeface="Franklin Gothic Medium"/>
            </a:endParaRPr>
          </a:p>
        </p:txBody>
      </p:sp>
      <p:sp>
        <p:nvSpPr>
          <p:cNvPr id="10" name="Title 1">
            <a:extLst>
              <a:ext uri="{FF2B5EF4-FFF2-40B4-BE49-F238E27FC236}">
                <a16:creationId xmlns:a16="http://schemas.microsoft.com/office/drawing/2014/main" id="{AABB5536-4CE4-A0FF-B80A-BB3F5BAC61CF}"/>
              </a:ext>
            </a:extLst>
          </p:cNvPr>
          <p:cNvSpPr txBox="1">
            <a:spLocks/>
          </p:cNvSpPr>
          <p:nvPr/>
        </p:nvSpPr>
        <p:spPr>
          <a:xfrm>
            <a:off x="5587999" y="5809580"/>
            <a:ext cx="3701143"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mn-lt"/>
              </a:rPr>
              <a:t>Black, </a:t>
            </a:r>
            <a:r>
              <a:rPr lang="en-US" sz="1400" dirty="0">
                <a:solidFill>
                  <a:srgbClr val="FF0000"/>
                </a:solidFill>
                <a:latin typeface="+mn-lt"/>
              </a:rPr>
              <a:t>red</a:t>
            </a:r>
            <a:r>
              <a:rPr lang="en-US" sz="1400" dirty="0">
                <a:latin typeface="+mn-lt"/>
              </a:rPr>
              <a:t>, </a:t>
            </a:r>
            <a:r>
              <a:rPr lang="en-US" sz="1400" dirty="0">
                <a:solidFill>
                  <a:srgbClr val="92D050"/>
                </a:solidFill>
                <a:latin typeface="+mn-lt"/>
              </a:rPr>
              <a:t>green</a:t>
            </a:r>
            <a:r>
              <a:rPr lang="en-US" sz="1400" dirty="0">
                <a:latin typeface="+mn-lt"/>
              </a:rPr>
              <a:t>, </a:t>
            </a:r>
            <a:r>
              <a:rPr lang="en-US" sz="1400" dirty="0">
                <a:solidFill>
                  <a:schemeClr val="accent1"/>
                </a:solidFill>
                <a:latin typeface="+mn-lt"/>
              </a:rPr>
              <a:t>blue</a:t>
            </a:r>
            <a:r>
              <a:rPr lang="en-US" sz="1400" dirty="0">
                <a:latin typeface="+mn-lt"/>
              </a:rPr>
              <a:t> = </a:t>
            </a:r>
            <a:r>
              <a:rPr lang="en-US" sz="1400" b="0" i="0" u="none" strike="noStrike" dirty="0">
                <a:solidFill>
                  <a:srgbClr val="333333"/>
                </a:solidFill>
                <a:effectLst/>
                <a:latin typeface="+mn-lt"/>
              </a:rPr>
              <a:t>0, 20, 40 or 60% chance of being killed as a result of feeding on animals</a:t>
            </a:r>
            <a:endParaRPr lang="en-US" sz="1400" dirty="0">
              <a:latin typeface="+mn-lt"/>
            </a:endParaRPr>
          </a:p>
        </p:txBody>
      </p:sp>
    </p:spTree>
    <p:extLst>
      <p:ext uri="{BB962C8B-B14F-4D97-AF65-F5344CB8AC3E}">
        <p14:creationId xmlns:p14="http://schemas.microsoft.com/office/powerpoint/2010/main" val="1105719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711200" y="258230"/>
            <a:ext cx="1065348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Understanding the </a:t>
            </a:r>
            <a:r>
              <a:rPr lang="en-US" sz="3300" b="1" dirty="0">
                <a:solidFill>
                  <a:srgbClr val="C00000"/>
                </a:solidFill>
                <a:latin typeface="+mn-lt"/>
              </a:rPr>
              <a:t>underlying transmission dynamics </a:t>
            </a:r>
            <a:r>
              <a:rPr lang="en-US" sz="3300" dirty="0">
                <a:latin typeface="+mn-lt"/>
              </a:rPr>
              <a:t>of the system can help predict how </a:t>
            </a:r>
            <a:r>
              <a:rPr lang="en-US" sz="3300" b="1" dirty="0">
                <a:solidFill>
                  <a:srgbClr val="C00000"/>
                </a:solidFill>
                <a:latin typeface="+mn-lt"/>
              </a:rPr>
              <a:t>wildlife biodiversity</a:t>
            </a:r>
            <a:r>
              <a:rPr lang="en-US" sz="3300" dirty="0">
                <a:latin typeface="+mn-lt"/>
              </a:rPr>
              <a:t> might </a:t>
            </a:r>
            <a:r>
              <a:rPr lang="en-US" sz="3300" b="1" dirty="0">
                <a:solidFill>
                  <a:srgbClr val="C00000"/>
                </a:solidFill>
                <a:latin typeface="+mn-lt"/>
              </a:rPr>
              <a:t>amplify or dilute </a:t>
            </a:r>
            <a:r>
              <a:rPr lang="en-US" sz="3300" dirty="0">
                <a:latin typeface="+mn-lt"/>
              </a:rPr>
              <a:t>human disease risk in different contexts.</a:t>
            </a:r>
            <a:endParaRPr lang="en-US" sz="2800" dirty="0">
              <a:latin typeface="+mn-lt"/>
            </a:endParaRPr>
          </a:p>
        </p:txBody>
      </p:sp>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Wood et al. 2014. </a:t>
            </a:r>
            <a:r>
              <a:rPr lang="en-US" sz="1400" i="1" dirty="0">
                <a:cs typeface="Franklin Gothic Medium"/>
              </a:rPr>
              <a:t>Ecology</a:t>
            </a:r>
            <a:endParaRPr lang="en-US" sz="1400" dirty="0">
              <a:cs typeface="Franklin Gothic Medium"/>
            </a:endParaRPr>
          </a:p>
        </p:txBody>
      </p:sp>
      <p:pic>
        <p:nvPicPr>
          <p:cNvPr id="3" name="Picture 2" descr="Chart, diagram&#10;&#10;Description automatically generated">
            <a:extLst>
              <a:ext uri="{FF2B5EF4-FFF2-40B4-BE49-F238E27FC236}">
                <a16:creationId xmlns:a16="http://schemas.microsoft.com/office/drawing/2014/main" id="{9ADF8DFB-E383-E04A-69C1-B449908D3DDF}"/>
              </a:ext>
            </a:extLst>
          </p:cNvPr>
          <p:cNvPicPr>
            <a:picLocks noChangeAspect="1"/>
          </p:cNvPicPr>
          <p:nvPr/>
        </p:nvPicPr>
        <p:blipFill rotWithShape="1">
          <a:blip r:embed="rId3"/>
          <a:srcRect t="6937"/>
          <a:stretch/>
        </p:blipFill>
        <p:spPr>
          <a:xfrm>
            <a:off x="1478643" y="2517162"/>
            <a:ext cx="4559300" cy="3817505"/>
          </a:xfrm>
          <a:prstGeom prst="rect">
            <a:avLst/>
          </a:prstGeom>
        </p:spPr>
      </p:pic>
      <p:pic>
        <p:nvPicPr>
          <p:cNvPr id="8" name="Picture 7" descr="Chart, pie chart&#10;&#10;Description automatically generated">
            <a:extLst>
              <a:ext uri="{FF2B5EF4-FFF2-40B4-BE49-F238E27FC236}">
                <a16:creationId xmlns:a16="http://schemas.microsoft.com/office/drawing/2014/main" id="{9B09822A-041F-66B7-34D6-0A397A581586}"/>
              </a:ext>
            </a:extLst>
          </p:cNvPr>
          <p:cNvPicPr>
            <a:picLocks noChangeAspect="1"/>
          </p:cNvPicPr>
          <p:nvPr/>
        </p:nvPicPr>
        <p:blipFill>
          <a:blip r:embed="rId4"/>
          <a:stretch>
            <a:fillRect/>
          </a:stretch>
        </p:blipFill>
        <p:spPr>
          <a:xfrm>
            <a:off x="7134530" y="2721027"/>
            <a:ext cx="4100944" cy="3082589"/>
          </a:xfrm>
          <a:prstGeom prst="rect">
            <a:avLst/>
          </a:prstGeom>
        </p:spPr>
      </p:pic>
      <p:sp>
        <p:nvSpPr>
          <p:cNvPr id="9" name="TextBox 8">
            <a:extLst>
              <a:ext uri="{FF2B5EF4-FFF2-40B4-BE49-F238E27FC236}">
                <a16:creationId xmlns:a16="http://schemas.microsoft.com/office/drawing/2014/main" id="{547FEFAB-0B23-E2A1-2B2D-65B7BC2E3FC4}"/>
              </a:ext>
            </a:extLst>
          </p:cNvPr>
          <p:cNvSpPr txBox="1"/>
          <p:nvPr/>
        </p:nvSpPr>
        <p:spPr>
          <a:xfrm>
            <a:off x="3051100" y="4590782"/>
            <a:ext cx="112190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disease eradication</a:t>
            </a:r>
          </a:p>
        </p:txBody>
      </p:sp>
      <p:sp>
        <p:nvSpPr>
          <p:cNvPr id="12" name="TextBox 11">
            <a:extLst>
              <a:ext uri="{FF2B5EF4-FFF2-40B4-BE49-F238E27FC236}">
                <a16:creationId xmlns:a16="http://schemas.microsoft.com/office/drawing/2014/main" id="{19E59D54-5039-6BD2-747A-28B5F0BB6E07}"/>
              </a:ext>
            </a:extLst>
          </p:cNvPr>
          <p:cNvSpPr txBox="1"/>
          <p:nvPr/>
        </p:nvSpPr>
        <p:spPr>
          <a:xfrm>
            <a:off x="3815308" y="4109324"/>
            <a:ext cx="77585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true dilution</a:t>
            </a:r>
          </a:p>
        </p:txBody>
      </p:sp>
      <p:sp>
        <p:nvSpPr>
          <p:cNvPr id="14" name="TextBox 13">
            <a:extLst>
              <a:ext uri="{FF2B5EF4-FFF2-40B4-BE49-F238E27FC236}">
                <a16:creationId xmlns:a16="http://schemas.microsoft.com/office/drawing/2014/main" id="{4610F6D2-9233-DEFC-C56D-8BD245FEFC38}"/>
              </a:ext>
            </a:extLst>
          </p:cNvPr>
          <p:cNvSpPr txBox="1"/>
          <p:nvPr/>
        </p:nvSpPr>
        <p:spPr>
          <a:xfrm>
            <a:off x="3777498" y="3545965"/>
            <a:ext cx="896792"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spurious dilution</a:t>
            </a:r>
          </a:p>
        </p:txBody>
      </p:sp>
      <p:sp>
        <p:nvSpPr>
          <p:cNvPr id="15" name="TextBox 14">
            <a:extLst>
              <a:ext uri="{FF2B5EF4-FFF2-40B4-BE49-F238E27FC236}">
                <a16:creationId xmlns:a16="http://schemas.microsoft.com/office/drawing/2014/main" id="{39944DB4-7A21-35E3-7B6D-66928C06BA07}"/>
              </a:ext>
            </a:extLst>
          </p:cNvPr>
          <p:cNvSpPr txBox="1"/>
          <p:nvPr/>
        </p:nvSpPr>
        <p:spPr>
          <a:xfrm>
            <a:off x="3815308" y="2996006"/>
            <a:ext cx="1192121" cy="307777"/>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amplification</a:t>
            </a:r>
          </a:p>
        </p:txBody>
      </p:sp>
      <p:sp>
        <p:nvSpPr>
          <p:cNvPr id="2" name="Title 1">
            <a:extLst>
              <a:ext uri="{FF2B5EF4-FFF2-40B4-BE49-F238E27FC236}">
                <a16:creationId xmlns:a16="http://schemas.microsoft.com/office/drawing/2014/main" id="{DDB92A61-7CB4-E1D6-BBD4-3933E01E2AF7}"/>
              </a:ext>
            </a:extLst>
          </p:cNvPr>
          <p:cNvSpPr txBox="1">
            <a:spLocks/>
          </p:cNvSpPr>
          <p:nvPr/>
        </p:nvSpPr>
        <p:spPr>
          <a:xfrm>
            <a:off x="6613753" y="1689401"/>
            <a:ext cx="4308909"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Meta-analysis of biodiversity impacts on 69 common human pathogens</a:t>
            </a:r>
          </a:p>
        </p:txBody>
      </p:sp>
      <p:grpSp>
        <p:nvGrpSpPr>
          <p:cNvPr id="61" name="Group 60">
            <a:extLst>
              <a:ext uri="{FF2B5EF4-FFF2-40B4-BE49-F238E27FC236}">
                <a16:creationId xmlns:a16="http://schemas.microsoft.com/office/drawing/2014/main" id="{01750FA6-A014-D69F-66CA-D454FA94F41A}"/>
              </a:ext>
            </a:extLst>
          </p:cNvPr>
          <p:cNvGrpSpPr/>
          <p:nvPr/>
        </p:nvGrpSpPr>
        <p:grpSpPr>
          <a:xfrm>
            <a:off x="1" y="4760685"/>
            <a:ext cx="2148436" cy="1854023"/>
            <a:chOff x="0" y="4201453"/>
            <a:chExt cx="2784733" cy="2413256"/>
          </a:xfrm>
        </p:grpSpPr>
        <p:pic>
          <p:nvPicPr>
            <p:cNvPr id="59" name="Picture 58" descr="A diagram of a person and mosquito&#10;&#10;Description automatically generated">
              <a:extLst>
                <a:ext uri="{FF2B5EF4-FFF2-40B4-BE49-F238E27FC236}">
                  <a16:creationId xmlns:a16="http://schemas.microsoft.com/office/drawing/2014/main" id="{6CE6BD18-D615-2DEB-DB15-E7903F59E921}"/>
                </a:ext>
              </a:extLst>
            </p:cNvPr>
            <p:cNvPicPr>
              <a:picLocks noChangeAspect="1"/>
            </p:cNvPicPr>
            <p:nvPr/>
          </p:nvPicPr>
          <p:blipFill>
            <a:blip r:embed="rId5"/>
            <a:stretch>
              <a:fillRect/>
            </a:stretch>
          </p:blipFill>
          <p:spPr>
            <a:xfrm>
              <a:off x="136542" y="4314195"/>
              <a:ext cx="2648191" cy="2300514"/>
            </a:xfrm>
            <a:prstGeom prst="rect">
              <a:avLst/>
            </a:prstGeom>
          </p:spPr>
        </p:pic>
        <p:sp>
          <p:nvSpPr>
            <p:cNvPr id="60" name="Rectangle 59">
              <a:extLst>
                <a:ext uri="{FF2B5EF4-FFF2-40B4-BE49-F238E27FC236}">
                  <a16:creationId xmlns:a16="http://schemas.microsoft.com/office/drawing/2014/main" id="{8975C6DD-D725-AA86-A641-CA3ACA7EB938}"/>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itle 1">
            <a:extLst>
              <a:ext uri="{FF2B5EF4-FFF2-40B4-BE49-F238E27FC236}">
                <a16:creationId xmlns:a16="http://schemas.microsoft.com/office/drawing/2014/main" id="{CA3FBED0-E724-74BC-33AE-44A318E3B34E}"/>
              </a:ext>
            </a:extLst>
          </p:cNvPr>
          <p:cNvSpPr txBox="1">
            <a:spLocks/>
          </p:cNvSpPr>
          <p:nvPr/>
        </p:nvSpPr>
        <p:spPr>
          <a:xfrm>
            <a:off x="2270424" y="1585836"/>
            <a:ext cx="354783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Results from an extended Ross-McDonald malaria model</a:t>
            </a:r>
          </a:p>
        </p:txBody>
      </p:sp>
      <p:pic>
        <p:nvPicPr>
          <p:cNvPr id="63" name="Picture 62" descr="Chart, diagram&#10;&#10;Description automatically generated">
            <a:extLst>
              <a:ext uri="{FF2B5EF4-FFF2-40B4-BE49-F238E27FC236}">
                <a16:creationId xmlns:a16="http://schemas.microsoft.com/office/drawing/2014/main" id="{8E368CDB-0F42-BA65-A584-7648F2DB3907}"/>
              </a:ext>
            </a:extLst>
          </p:cNvPr>
          <p:cNvPicPr>
            <a:picLocks noChangeAspect="1"/>
          </p:cNvPicPr>
          <p:nvPr/>
        </p:nvPicPr>
        <p:blipFill rotWithShape="1">
          <a:blip r:embed="rId3"/>
          <a:srcRect l="313" t="16628" r="86341" b="21833"/>
          <a:stretch/>
        </p:blipFill>
        <p:spPr>
          <a:xfrm>
            <a:off x="1417882" y="2326478"/>
            <a:ext cx="608497" cy="2524352"/>
          </a:xfrm>
          <a:prstGeom prst="rect">
            <a:avLst/>
          </a:prstGeom>
        </p:spPr>
      </p:pic>
    </p:spTree>
    <p:extLst>
      <p:ext uri="{BB962C8B-B14F-4D97-AF65-F5344CB8AC3E}">
        <p14:creationId xmlns:p14="http://schemas.microsoft.com/office/powerpoint/2010/main" val="2588406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8767-0CC3-F3C4-62C8-76945D01892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CDAF005-897F-2233-4395-9BACE536E81A}"/>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instructions&amp;activity_state=opened&amp;state=opened&amp;flow=Instructor&amp;onscreen=persist">
            <a:extLst>
              <a:ext uri="{FF2B5EF4-FFF2-40B4-BE49-F238E27FC236}">
                <a16:creationId xmlns:a16="http://schemas.microsoft.com/office/drawing/2014/main" id="{1419B007-44A6-72B3-1B8A-E5C48C77C8C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07143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2136913"/>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693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32D3-4E5E-8344-BBE9-91231800651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6FDADA-78DD-BA31-1D20-7CA712CBB749}"/>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state=closed&amp;flow=Instructor&amp;onscreen=persist">
            <a:extLst>
              <a:ext uri="{FF2B5EF4-FFF2-40B4-BE49-F238E27FC236}">
                <a16:creationId xmlns:a16="http://schemas.microsoft.com/office/drawing/2014/main" id="{4C48A6D2-5E65-257B-8C2C-0AB297C0772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85601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9BAC-0BFD-254D-0CF7-38B7B6D4818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6478583-6C22-F9D9-F5D8-D54CC804FA61}"/>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display=correctness&amp;state=closed&amp;flow=Instructor&amp;onscreen=persist">
            <a:extLst>
              <a:ext uri="{FF2B5EF4-FFF2-40B4-BE49-F238E27FC236}">
                <a16:creationId xmlns:a16="http://schemas.microsoft.com/office/drawing/2014/main" id="{1BC096E1-2C45-A4DC-D95D-942A6EB11B1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87577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4" name="Content Placeholder 2">
            <a:extLst>
              <a:ext uri="{FF2B5EF4-FFF2-40B4-BE49-F238E27FC236}">
                <a16:creationId xmlns:a16="http://schemas.microsoft.com/office/drawing/2014/main" id="{75EAFF6B-DD5F-5BC2-D934-F762B9F8876D}"/>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1087449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3" name="Content Placeholder 2">
            <a:extLst>
              <a:ext uri="{FF2B5EF4-FFF2-40B4-BE49-F238E27FC236}">
                <a16:creationId xmlns:a16="http://schemas.microsoft.com/office/drawing/2014/main" id="{45EBDF9D-7705-A9B2-D6BB-D1A9F74A164E}"/>
              </a:ext>
            </a:extLst>
          </p:cNvPr>
          <p:cNvSpPr txBox="1">
            <a:spLocks/>
          </p:cNvSpPr>
          <p:nvPr/>
        </p:nvSpPr>
        <p:spPr>
          <a:xfrm>
            <a:off x="223616" y="4683428"/>
            <a:ext cx="2964005"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i="1" dirty="0"/>
              <a:t>How do communities assemble?</a:t>
            </a:r>
          </a:p>
          <a:p>
            <a:pPr marL="0" indent="0" algn="ctr">
              <a:buNone/>
            </a:pPr>
            <a:endParaRPr lang="en-US" sz="2400" i="1" dirty="0"/>
          </a:p>
          <a:p>
            <a:pPr marL="0" indent="0" algn="ctr">
              <a:buNone/>
            </a:pPr>
            <a:r>
              <a:rPr lang="en-US" sz="2400" i="1" dirty="0"/>
              <a:t>Do they end up the same in different environments?</a:t>
            </a:r>
          </a:p>
        </p:txBody>
      </p:sp>
      <p:sp>
        <p:nvSpPr>
          <p:cNvPr id="2" name="Content Placeholder 2">
            <a:extLst>
              <a:ext uri="{FF2B5EF4-FFF2-40B4-BE49-F238E27FC236}">
                <a16:creationId xmlns:a16="http://schemas.microsoft.com/office/drawing/2014/main" id="{A29B6BEF-A4C2-ABCB-78E4-DA3FA2D40E9B}"/>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496344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621496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48970F-CCBD-6C60-1BA5-C513C47908AB}"/>
              </a:ext>
            </a:extLst>
          </p:cNvPr>
          <p:cNvSpPr/>
          <p:nvPr/>
        </p:nvSpPr>
        <p:spPr>
          <a:xfrm>
            <a:off x="7511378" y="1512328"/>
            <a:ext cx="3482055" cy="5071673"/>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628389" y="4023023"/>
            <a:ext cx="1248034" cy="369332"/>
          </a:xfrm>
          <a:prstGeom prst="rect">
            <a:avLst/>
          </a:prstGeom>
          <a:noFill/>
        </p:spPr>
        <p:txBody>
          <a:bodyPr wrap="none" rtlCol="0">
            <a:spAutoFit/>
          </a:bodyPr>
          <a:lstStyle/>
          <a:p>
            <a:r>
              <a:rPr lang="en-US" dirty="0"/>
              <a:t>Conceptual</a:t>
            </a:r>
          </a:p>
        </p:txBody>
      </p:sp>
      <p:sp>
        <p:nvSpPr>
          <p:cNvPr id="15" name="TextBox 14"/>
          <p:cNvSpPr txBox="1"/>
          <p:nvPr/>
        </p:nvSpPr>
        <p:spPr>
          <a:xfrm>
            <a:off x="8454871" y="1512328"/>
            <a:ext cx="1526636" cy="369332"/>
          </a:xfrm>
          <a:prstGeom prst="rect">
            <a:avLst/>
          </a:prstGeom>
          <a:noFill/>
        </p:spPr>
        <p:txBody>
          <a:bodyPr wrap="none" rtlCol="0">
            <a:spAutoFit/>
          </a:bodyPr>
          <a:lstStyle/>
          <a:p>
            <a:r>
              <a:rPr lang="en-US" dirty="0"/>
              <a:t>Mathematical </a:t>
            </a:r>
          </a:p>
        </p:txBody>
      </p:sp>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pic>
        <p:nvPicPr>
          <p:cNvPr id="6" name="Picture 5" descr="Text, calendar&#10;&#10;Description automatically generated">
            <a:extLst>
              <a:ext uri="{FF2B5EF4-FFF2-40B4-BE49-F238E27FC236}">
                <a16:creationId xmlns:a16="http://schemas.microsoft.com/office/drawing/2014/main" id="{98C6B36B-CFAF-3C1E-FD5C-12786E1539D9}"/>
              </a:ext>
            </a:extLst>
          </p:cNvPr>
          <p:cNvPicPr>
            <a:picLocks noChangeAspect="1"/>
          </p:cNvPicPr>
          <p:nvPr/>
        </p:nvPicPr>
        <p:blipFill>
          <a:blip r:embed="rId7"/>
          <a:stretch>
            <a:fillRect/>
          </a:stretch>
        </p:blipFill>
        <p:spPr>
          <a:xfrm>
            <a:off x="8613547" y="1917593"/>
            <a:ext cx="1262876" cy="1709607"/>
          </a:xfrm>
          <a:prstGeom prst="rect">
            <a:avLst/>
          </a:prstGeom>
        </p:spPr>
      </p:pic>
      <p:pic>
        <p:nvPicPr>
          <p:cNvPr id="12290" name="Picture 2" descr="The Water Cycle  Kids Room Science Wall Art  Science image 1">
            <a:extLst>
              <a:ext uri="{FF2B5EF4-FFF2-40B4-BE49-F238E27FC236}">
                <a16:creationId xmlns:a16="http://schemas.microsoft.com/office/drawing/2014/main" id="{D991AC6D-7FAD-21D6-5E79-240FB9CDF8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21" t="12803" r="14570" b="12803"/>
          <a:stretch/>
        </p:blipFill>
        <p:spPr bwMode="auto">
          <a:xfrm>
            <a:off x="7929776" y="4478528"/>
            <a:ext cx="2695842" cy="191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463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Tree>
    <p:extLst>
      <p:ext uri="{BB962C8B-B14F-4D97-AF65-F5344CB8AC3E}">
        <p14:creationId xmlns:p14="http://schemas.microsoft.com/office/powerpoint/2010/main" val="281096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
        <p:nvSpPr>
          <p:cNvPr id="7" name="Title 1">
            <a:extLst>
              <a:ext uri="{FF2B5EF4-FFF2-40B4-BE49-F238E27FC236}">
                <a16:creationId xmlns:a16="http://schemas.microsoft.com/office/drawing/2014/main" id="{51BC8A6F-374A-A88A-E029-96893739B03D}"/>
              </a:ext>
            </a:extLst>
          </p:cNvPr>
          <p:cNvSpPr txBox="1">
            <a:spLocks/>
          </p:cNvSpPr>
          <p:nvPr/>
        </p:nvSpPr>
        <p:spPr>
          <a:xfrm>
            <a:off x="529936" y="973816"/>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546892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3260035"/>
            <a:ext cx="12039177" cy="359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196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t>Succession is the </a:t>
            </a:r>
            <a:r>
              <a:rPr lang="en-US" b="1" dirty="0">
                <a:solidFill>
                  <a:srgbClr val="C00000"/>
                </a:solidFill>
              </a:rPr>
              <a:t>process of change</a:t>
            </a:r>
            <a:r>
              <a:rPr lang="en-US" dirty="0"/>
              <a:t> in the </a:t>
            </a:r>
            <a:r>
              <a:rPr lang="en-US" b="1" dirty="0">
                <a:solidFill>
                  <a:srgbClr val="C00000"/>
                </a:solidFill>
              </a:rPr>
              <a:t>species structure </a:t>
            </a:r>
            <a:r>
              <a:rPr lang="en-US" dirty="0"/>
              <a:t>of ecological communities with time.</a:t>
            </a:r>
          </a:p>
        </p:txBody>
      </p:sp>
    </p:spTree>
    <p:extLst>
      <p:ext uri="{BB962C8B-B14F-4D97-AF65-F5344CB8AC3E}">
        <p14:creationId xmlns:p14="http://schemas.microsoft.com/office/powerpoint/2010/main" val="2786802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t>Community begins with </a:t>
            </a:r>
            <a:r>
              <a:rPr lang="en-US" b="1" dirty="0">
                <a:solidFill>
                  <a:srgbClr val="C00000"/>
                </a:solidFill>
              </a:rPr>
              <a:t>pioneer species</a:t>
            </a:r>
            <a:r>
              <a:rPr lang="en-US" dirty="0"/>
              <a:t>, then develops with increasing complexity that self-reinforces to establish a </a:t>
            </a:r>
            <a:r>
              <a:rPr lang="en-US" b="1" dirty="0">
                <a:solidFill>
                  <a:srgbClr val="C00000"/>
                </a:solidFill>
              </a:rPr>
              <a:t>climax community</a:t>
            </a:r>
            <a:r>
              <a:rPr lang="en-US" dirty="0"/>
              <a:t>.</a:t>
            </a:r>
          </a:p>
        </p:txBody>
      </p:sp>
      <p:sp>
        <p:nvSpPr>
          <p:cNvPr id="11" name="Title 1">
            <a:extLst>
              <a:ext uri="{FF2B5EF4-FFF2-40B4-BE49-F238E27FC236}">
                <a16:creationId xmlns:a16="http://schemas.microsoft.com/office/drawing/2014/main" id="{B511897A-3244-98F7-FED4-1A4BA3108636}"/>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3340330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413959"/>
            <a:ext cx="10896599" cy="4398264"/>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solidFill>
                  <a:schemeClr val="bg1">
                    <a:lumMod val="65000"/>
                  </a:schemeClr>
                </a:solidFill>
              </a:rPr>
              <a:t>Community begins with </a:t>
            </a:r>
            <a:r>
              <a:rPr lang="en-US" b="1" dirty="0">
                <a:solidFill>
                  <a:schemeClr val="bg1">
                    <a:lumMod val="65000"/>
                  </a:schemeClr>
                </a:solidFill>
              </a:rPr>
              <a:t>pioneer species</a:t>
            </a:r>
            <a:r>
              <a:rPr lang="en-US" dirty="0">
                <a:solidFill>
                  <a:schemeClr val="bg1">
                    <a:lumMod val="65000"/>
                  </a:schemeClr>
                </a:solidFill>
              </a:rPr>
              <a:t>, then develops with increasing complexity that self-reinforces to establish a </a:t>
            </a:r>
            <a:r>
              <a:rPr lang="en-US" b="1" dirty="0">
                <a:solidFill>
                  <a:schemeClr val="bg1">
                    <a:lumMod val="65000"/>
                  </a:schemeClr>
                </a:solidFill>
              </a:rPr>
              <a:t>climax community</a:t>
            </a:r>
            <a:r>
              <a:rPr lang="en-US" dirty="0">
                <a:solidFill>
                  <a:schemeClr val="bg1">
                    <a:lumMod val="65000"/>
                  </a:schemeClr>
                </a:solidFill>
              </a:rPr>
              <a:t>.</a:t>
            </a:r>
          </a:p>
          <a:p>
            <a:r>
              <a:rPr lang="en-US" dirty="0"/>
              <a:t>Henry Chandler Cowles, a professor at the University of Chicago, developed the first formal concept of 				 succession while observing </a:t>
            </a:r>
            <a:r>
              <a:rPr lang="en-US" b="1" dirty="0">
                <a:solidFill>
                  <a:srgbClr val="C00000"/>
                </a:solidFill>
              </a:rPr>
              <a:t>vegetation 					    on dunes of different ages at the Indiana					 Dunes</a:t>
            </a:r>
            <a:r>
              <a:rPr lang="en-US" dirty="0"/>
              <a:t>. Differently aged dunes offered a 				           proxy for time.</a:t>
            </a:r>
          </a:p>
        </p:txBody>
      </p:sp>
      <p:pic>
        <p:nvPicPr>
          <p:cNvPr id="16390" name="Picture 6" descr="Dune Succession Trail | Indiana Dunes National Park | Hikespeak.com">
            <a:extLst>
              <a:ext uri="{FF2B5EF4-FFF2-40B4-BE49-F238E27FC236}">
                <a16:creationId xmlns:a16="http://schemas.microsoft.com/office/drawing/2014/main" id="{999262DE-7710-EE48-BA60-3BB5DF21EC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39"/>
          <a:stretch/>
        </p:blipFill>
        <p:spPr bwMode="auto">
          <a:xfrm>
            <a:off x="6896100" y="3554230"/>
            <a:ext cx="5153891" cy="32146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4FECF9C-F526-8B45-D5AB-9331C40A7EBA}"/>
              </a:ext>
            </a:extLst>
          </p:cNvPr>
          <p:cNvSpPr txBox="1">
            <a:spLocks/>
          </p:cNvSpPr>
          <p:nvPr/>
        </p:nvSpPr>
        <p:spPr>
          <a:xfrm>
            <a:off x="529936" y="254288"/>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a:latin typeface="+mn-lt"/>
              </a:rPr>
              <a:t>One process of community assembly is ecological </a:t>
            </a:r>
            <a:r>
              <a:rPr lang="en-US" sz="3000" b="1">
                <a:solidFill>
                  <a:srgbClr val="C00000"/>
                </a:solidFill>
                <a:latin typeface="+mn-lt"/>
              </a:rPr>
              <a:t>succession</a:t>
            </a:r>
            <a:r>
              <a:rPr lang="en-US" sz="3000">
                <a:latin typeface="+mn-lt"/>
              </a:rPr>
              <a:t>.</a:t>
            </a:r>
            <a:endParaRPr lang="en-US" sz="3000" dirty="0">
              <a:latin typeface="+mn-lt"/>
            </a:endParaRPr>
          </a:p>
        </p:txBody>
      </p:sp>
    </p:spTree>
    <p:extLst>
      <p:ext uri="{BB962C8B-B14F-4D97-AF65-F5344CB8AC3E}">
        <p14:creationId xmlns:p14="http://schemas.microsoft.com/office/powerpoint/2010/main" val="39924800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3" name="Picture 2" descr="Illustration depicting Primary Succession">
            <a:extLst>
              <a:ext uri="{FF2B5EF4-FFF2-40B4-BE49-F238E27FC236}">
                <a16:creationId xmlns:a16="http://schemas.microsoft.com/office/drawing/2014/main" id="{A1A76D97-3212-326C-D520-C3A9ACC79F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73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F1D136C-E258-D298-C83A-E7D231E3F871}"/>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AF1D136C-E258-D298-C83A-E7D231E3F871}"/>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3"/>
                <a:stretch>
                  <a:fillRect/>
                </a:stretch>
              </a:blipFill>
            </p:spPr>
            <p:txBody>
              <a:bodyPr/>
              <a:lstStyle/>
              <a:p>
                <a:r>
                  <a:rPr lang="en-US">
                    <a:noFill/>
                  </a:rPr>
                  <a:t> </a:t>
                </a:r>
              </a:p>
            </p:txBody>
          </p:sp>
        </mc:Fallback>
      </mc:AlternateContent>
      <p:pic>
        <p:nvPicPr>
          <p:cNvPr id="3" name="Picture 2" descr="Illustration depicting Primary Succession">
            <a:extLst>
              <a:ext uri="{FF2B5EF4-FFF2-40B4-BE49-F238E27FC236}">
                <a16:creationId xmlns:a16="http://schemas.microsoft.com/office/drawing/2014/main" id="{EC932190-156E-F83D-98C1-4F36AAB249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66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16386" name="Picture 2" descr="Illustration depicting Primary Succession">
            <a:extLst>
              <a:ext uri="{FF2B5EF4-FFF2-40B4-BE49-F238E27FC236}">
                <a16:creationId xmlns:a16="http://schemas.microsoft.com/office/drawing/2014/main" id="{6204577B-437A-7AFE-E212-123A9ED034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53"/>
          <a:stretch/>
        </p:blipFill>
        <p:spPr bwMode="auto">
          <a:xfrm>
            <a:off x="4460368" y="1856414"/>
            <a:ext cx="7731632" cy="37892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8810EC-F4FC-C2A1-7248-033500BE83B2}"/>
                  </a:ext>
                </a:extLst>
              </p:cNvPr>
              <p:cNvSpPr txBox="1"/>
              <p:nvPr/>
            </p:nvSpPr>
            <p:spPr>
              <a:xfrm>
                <a:off x="484102" y="5704035"/>
                <a:ext cx="3089564" cy="76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𝑑𝑁</m:t>
                          </m:r>
                        </m:num>
                        <m:den>
                          <m:r>
                            <a:rPr lang="en-US" sz="2600" b="0" i="1" smtClean="0">
                              <a:latin typeface="Cambria Math" panose="02040503050406030204" pitchFamily="18" charset="0"/>
                            </a:rPr>
                            <m:t>𝑑𝑡</m:t>
                          </m:r>
                        </m:den>
                      </m:f>
                      <m:r>
                        <a:rPr lang="en-US" sz="2600" b="0" i="1" smtClean="0">
                          <a:latin typeface="Cambria Math" panose="02040503050406030204" pitchFamily="18" charset="0"/>
                        </a:rPr>
                        <m:t>=</m:t>
                      </m:r>
                      <m:r>
                        <a:rPr lang="en-US" sz="2600" b="1" i="1" smtClean="0">
                          <a:solidFill>
                            <a:srgbClr val="C00000"/>
                          </a:solidFill>
                          <a:latin typeface="Cambria Math" panose="02040503050406030204" pitchFamily="18" charset="0"/>
                        </a:rPr>
                        <m:t>𝒓</m:t>
                      </m:r>
                      <m:r>
                        <a:rPr lang="en-US" sz="2600" b="0" i="1" smtClean="0">
                          <a:latin typeface="Cambria Math" panose="02040503050406030204" pitchFamily="18" charset="0"/>
                        </a:rPr>
                        <m:t>𝑁</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𝑁</m:t>
                              </m:r>
                            </m:num>
                            <m:den>
                              <m:r>
                                <a:rPr lang="en-US" sz="2600" b="1" i="1" smtClean="0">
                                  <a:solidFill>
                                    <a:srgbClr val="C00000"/>
                                  </a:solidFill>
                                  <a:latin typeface="Cambria Math" panose="02040503050406030204" pitchFamily="18" charset="0"/>
                                </a:rPr>
                                <m:t>𝑲</m:t>
                              </m:r>
                            </m:den>
                          </m:f>
                        </m:e>
                      </m:d>
                    </m:oMath>
                  </m:oMathPara>
                </a14:m>
                <a:endParaRPr lang="en-US" sz="2600" dirty="0"/>
              </a:p>
            </p:txBody>
          </p:sp>
        </mc:Choice>
        <mc:Fallback xmlns="">
          <p:sp>
            <p:nvSpPr>
              <p:cNvPr id="3" name="TextBox 2">
                <a:extLst>
                  <a:ext uri="{FF2B5EF4-FFF2-40B4-BE49-F238E27FC236}">
                    <a16:creationId xmlns:a16="http://schemas.microsoft.com/office/drawing/2014/main" id="{678810EC-F4FC-C2A1-7248-033500BE83B2}"/>
                  </a:ext>
                </a:extLst>
              </p:cNvPr>
              <p:cNvSpPr txBox="1">
                <a:spLocks noRot="1" noChangeAspect="1" noMove="1" noResize="1" noEditPoints="1" noAdjustHandles="1" noChangeArrowheads="1" noChangeShapeType="1" noTextEdit="1"/>
              </p:cNvSpPr>
              <p:nvPr/>
            </p:nvSpPr>
            <p:spPr>
              <a:xfrm>
                <a:off x="484102" y="5704035"/>
                <a:ext cx="3089564" cy="768224"/>
              </a:xfrm>
              <a:prstGeom prst="rect">
                <a:avLst/>
              </a:prstGeom>
              <a:blipFill>
                <a:blip r:embed="rId4"/>
                <a:stretch>
                  <a:fillRect t="-163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7E56332A-61CC-D028-CC4A-6194DE94B80A}"/>
                  </a:ext>
                </a:extLst>
              </p:cNvPr>
              <p:cNvSpPr txBox="1">
                <a:spLocks/>
              </p:cNvSpPr>
              <p:nvPr/>
            </p:nvSpPr>
            <p:spPr>
              <a:xfrm>
                <a:off x="2638893" y="5630183"/>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7E56332A-61CC-D028-CC4A-6194DE94B80A}"/>
                  </a:ext>
                </a:extLst>
              </p:cNvPr>
              <p:cNvSpPr txBox="1">
                <a:spLocks noRot="1" noChangeAspect="1" noMove="1" noResize="1" noEditPoints="1" noAdjustHandles="1" noChangeArrowheads="1" noChangeShapeType="1" noTextEdit="1"/>
              </p:cNvSpPr>
              <p:nvPr/>
            </p:nvSpPr>
            <p:spPr>
              <a:xfrm>
                <a:off x="2638893" y="5630183"/>
                <a:ext cx="11374582" cy="799090"/>
              </a:xfrm>
              <a:prstGeom prst="rect">
                <a:avLst/>
              </a:prstGeom>
              <a:blipFill>
                <a:blip r:embed="rId5"/>
                <a:stretch>
                  <a:fillRect/>
                </a:stretch>
              </a:blipFill>
            </p:spPr>
            <p:txBody>
              <a:bodyPr/>
              <a:lstStyle/>
              <a:p>
                <a:r>
                  <a:rPr lang="en-US">
                    <a:noFill/>
                  </a:rPr>
                  <a:t> </a:t>
                </a:r>
              </a:p>
            </p:txBody>
          </p:sp>
        </mc:Fallback>
      </mc:AlternateContent>
      <p:pic>
        <p:nvPicPr>
          <p:cNvPr id="13" name="Picture 12" descr="Chart&#10;&#10;Description automatically generated">
            <a:extLst>
              <a:ext uri="{FF2B5EF4-FFF2-40B4-BE49-F238E27FC236}">
                <a16:creationId xmlns:a16="http://schemas.microsoft.com/office/drawing/2014/main" id="{BC02601C-2E4B-C6D5-8829-24D6F4115A85}"/>
              </a:ext>
            </a:extLst>
          </p:cNvPr>
          <p:cNvPicPr>
            <a:picLocks noChangeAspect="1"/>
          </p:cNvPicPr>
          <p:nvPr/>
        </p:nvPicPr>
        <p:blipFill>
          <a:blip r:embed="rId6"/>
          <a:stretch>
            <a:fillRect/>
          </a:stretch>
        </p:blipFill>
        <p:spPr>
          <a:xfrm>
            <a:off x="220866" y="2584982"/>
            <a:ext cx="4157171" cy="3119053"/>
          </a:xfrm>
          <a:prstGeom prst="rect">
            <a:avLst/>
          </a:prstGeom>
        </p:spPr>
      </p:pic>
      <p:sp>
        <p:nvSpPr>
          <p:cNvPr id="14" name="Title 1">
            <a:extLst>
              <a:ext uri="{FF2B5EF4-FFF2-40B4-BE49-F238E27FC236}">
                <a16:creationId xmlns:a16="http://schemas.microsoft.com/office/drawing/2014/main" id="{1E5593BB-4F67-4602-AF12-C91E8C8E969C}"/>
              </a:ext>
            </a:extLst>
          </p:cNvPr>
          <p:cNvSpPr txBox="1">
            <a:spLocks/>
          </p:cNvSpPr>
          <p:nvPr/>
        </p:nvSpPr>
        <p:spPr>
          <a:xfrm>
            <a:off x="186229" y="1609191"/>
            <a:ext cx="1842655"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a:t>
            </a:r>
          </a:p>
        </p:txBody>
      </p:sp>
      <p:sp>
        <p:nvSpPr>
          <p:cNvPr id="15" name="Title 1">
            <a:extLst>
              <a:ext uri="{FF2B5EF4-FFF2-40B4-BE49-F238E27FC236}">
                <a16:creationId xmlns:a16="http://schemas.microsoft.com/office/drawing/2014/main" id="{785A11BE-B81F-BFE8-41C1-82BDB244DECD}"/>
              </a:ext>
            </a:extLst>
          </p:cNvPr>
          <p:cNvSpPr txBox="1">
            <a:spLocks/>
          </p:cNvSpPr>
          <p:nvPr/>
        </p:nvSpPr>
        <p:spPr>
          <a:xfrm>
            <a:off x="2111215" y="994481"/>
            <a:ext cx="2695516"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K-selected </a:t>
            </a:r>
            <a:r>
              <a:rPr lang="en-US" sz="2800" dirty="0">
                <a:latin typeface="+mn-lt"/>
              </a:rPr>
              <a:t>species</a:t>
            </a:r>
            <a:endParaRPr lang="en-US" sz="2800" i="1" dirty="0">
              <a:latin typeface="+mn-lt"/>
            </a:endParaRPr>
          </a:p>
        </p:txBody>
      </p:sp>
      <p:cxnSp>
        <p:nvCxnSpPr>
          <p:cNvPr id="17" name="Straight Arrow Connector 16">
            <a:extLst>
              <a:ext uri="{FF2B5EF4-FFF2-40B4-BE49-F238E27FC236}">
                <a16:creationId xmlns:a16="http://schemas.microsoft.com/office/drawing/2014/main" id="{66876B78-F50D-A902-1A4D-301748F17779}"/>
              </a:ext>
            </a:extLst>
          </p:cNvPr>
          <p:cNvCxnSpPr>
            <a:cxnSpLocks/>
          </p:cNvCxnSpPr>
          <p:nvPr/>
        </p:nvCxnSpPr>
        <p:spPr>
          <a:xfrm>
            <a:off x="942109" y="2584982"/>
            <a:ext cx="290946" cy="12804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6EAD1A-EE40-06D3-DABE-2F11223A33E3}"/>
              </a:ext>
            </a:extLst>
          </p:cNvPr>
          <p:cNvCxnSpPr>
            <a:cxnSpLocks/>
          </p:cNvCxnSpPr>
          <p:nvPr/>
        </p:nvCxnSpPr>
        <p:spPr>
          <a:xfrm flipH="1">
            <a:off x="3246491" y="1856414"/>
            <a:ext cx="424964" cy="79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121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05"/>
          <a:stretch/>
        </p:blipFill>
        <p:spPr bwMode="auto">
          <a:xfrm>
            <a:off x="1423554" y="1702676"/>
            <a:ext cx="9081655" cy="435623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p:spTree>
    <p:extLst>
      <p:ext uri="{BB962C8B-B14F-4D97-AF65-F5344CB8AC3E}">
        <p14:creationId xmlns:p14="http://schemas.microsoft.com/office/powerpoint/2010/main" val="20713304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11"/>
          <a:stretch/>
        </p:blipFill>
        <p:spPr bwMode="auto">
          <a:xfrm>
            <a:off x="1423554" y="1713186"/>
            <a:ext cx="9081655" cy="43457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F6A7FB66-88F9-2856-E988-A092C3569AFF}"/>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7" name="Title 1">
                <a:extLst>
                  <a:ext uri="{FF2B5EF4-FFF2-40B4-BE49-F238E27FC236}">
                    <a16:creationId xmlns:a16="http://schemas.microsoft.com/office/drawing/2014/main" id="{F6A7FB66-88F9-2856-E988-A092C3569AFF}"/>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61649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6C5A3-B290-BE62-1EE2-C83B26AFE26A}"/>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Succession also occurs in microbial systems.</a:t>
            </a:r>
          </a:p>
        </p:txBody>
      </p:sp>
      <p:pic>
        <p:nvPicPr>
          <p:cNvPr id="22530" name="Picture 2">
            <a:extLst>
              <a:ext uri="{FF2B5EF4-FFF2-40B4-BE49-F238E27FC236}">
                <a16:creationId xmlns:a16="http://schemas.microsoft.com/office/drawing/2014/main" id="{F54748DD-3D43-776F-B365-50D93E21A60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33" t="57132" r="37054"/>
          <a:stretch/>
        </p:blipFill>
        <p:spPr bwMode="auto">
          <a:xfrm>
            <a:off x="272584" y="2330001"/>
            <a:ext cx="3868939" cy="29037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graphical user interface&#10;&#10;Description automatically generated">
            <a:extLst>
              <a:ext uri="{FF2B5EF4-FFF2-40B4-BE49-F238E27FC236}">
                <a16:creationId xmlns:a16="http://schemas.microsoft.com/office/drawing/2014/main" id="{22BF5DEF-0BEE-7418-7777-FD1649B4B6A2}"/>
              </a:ext>
            </a:extLst>
          </p:cNvPr>
          <p:cNvPicPr>
            <a:picLocks noChangeAspect="1"/>
          </p:cNvPicPr>
          <p:nvPr/>
        </p:nvPicPr>
        <p:blipFill rotWithShape="1">
          <a:blip r:embed="rId4"/>
          <a:srcRect t="7002" r="50450" b="1030"/>
          <a:stretch/>
        </p:blipFill>
        <p:spPr>
          <a:xfrm>
            <a:off x="4123524" y="2225452"/>
            <a:ext cx="3868939" cy="3320690"/>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9E9E01B1-5D5E-DFE8-01EE-E7AC6514D68F}"/>
              </a:ext>
            </a:extLst>
          </p:cNvPr>
          <p:cNvPicPr>
            <a:picLocks noChangeAspect="1"/>
          </p:cNvPicPr>
          <p:nvPr/>
        </p:nvPicPr>
        <p:blipFill rotWithShape="1">
          <a:blip r:embed="rId4"/>
          <a:srcRect l="52744" t="7002" b="6786"/>
          <a:stretch/>
        </p:blipFill>
        <p:spPr>
          <a:xfrm>
            <a:off x="8229599" y="2225452"/>
            <a:ext cx="3689817" cy="3112871"/>
          </a:xfrm>
          <a:prstGeom prst="rect">
            <a:avLst/>
          </a:prstGeom>
        </p:spPr>
      </p:pic>
      <p:sp>
        <p:nvSpPr>
          <p:cNvPr id="8" name="Title 1">
            <a:extLst>
              <a:ext uri="{FF2B5EF4-FFF2-40B4-BE49-F238E27FC236}">
                <a16:creationId xmlns:a16="http://schemas.microsoft.com/office/drawing/2014/main" id="{542F4229-38BA-3C1D-47A3-DB5289F2C095}"/>
              </a:ext>
            </a:extLst>
          </p:cNvPr>
          <p:cNvSpPr txBox="1">
            <a:spLocks/>
          </p:cNvSpPr>
          <p:nvPr/>
        </p:nvSpPr>
        <p:spPr>
          <a:xfrm>
            <a:off x="2479963" y="910782"/>
            <a:ext cx="7841674"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Here, the “</a:t>
            </a:r>
            <a:r>
              <a:rPr lang="en-US" sz="2600" b="1" i="1" dirty="0">
                <a:solidFill>
                  <a:srgbClr val="C00000"/>
                </a:solidFill>
                <a:latin typeface="+mn-lt"/>
              </a:rPr>
              <a:t>K-selected</a:t>
            </a:r>
            <a:r>
              <a:rPr lang="en-US" sz="2600" dirty="0">
                <a:latin typeface="+mn-lt"/>
              </a:rPr>
              <a:t>” superior competitor eventually replaces the “</a:t>
            </a:r>
            <a:r>
              <a:rPr lang="en-US" sz="2600" b="1" i="1" dirty="0">
                <a:solidFill>
                  <a:srgbClr val="C00000"/>
                </a:solidFill>
                <a:latin typeface="+mn-lt"/>
              </a:rPr>
              <a:t>r-selected</a:t>
            </a:r>
            <a:r>
              <a:rPr lang="en-US" sz="2600" dirty="0">
                <a:latin typeface="+mn-lt"/>
              </a:rPr>
              <a:t>” fast colonizer.</a:t>
            </a:r>
          </a:p>
        </p:txBody>
      </p:sp>
      <p:sp>
        <p:nvSpPr>
          <p:cNvPr id="9" name="TextBox 8">
            <a:extLst>
              <a:ext uri="{FF2B5EF4-FFF2-40B4-BE49-F238E27FC236}">
                <a16:creationId xmlns:a16="http://schemas.microsoft.com/office/drawing/2014/main" id="{BF9C30F1-A221-3608-9621-C4E3CD840D4D}"/>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Wetherington</a:t>
            </a:r>
            <a:r>
              <a:rPr lang="en-US" sz="1600" dirty="0">
                <a:cs typeface="Franklin Gothic Medium"/>
              </a:rPr>
              <a:t> et al. 2022. </a:t>
            </a:r>
            <a:r>
              <a:rPr lang="en-US" sz="1600" i="1" dirty="0">
                <a:cs typeface="Franklin Gothic Medium"/>
              </a:rPr>
              <a:t>BMC Biology</a:t>
            </a:r>
            <a:endParaRPr lang="en-US" sz="1600" dirty="0">
              <a:cs typeface="Franklin Gothic Medium"/>
            </a:endParaRPr>
          </a:p>
        </p:txBody>
      </p:sp>
    </p:spTree>
    <p:extLst>
      <p:ext uri="{BB962C8B-B14F-4D97-AF65-F5344CB8AC3E}">
        <p14:creationId xmlns:p14="http://schemas.microsoft.com/office/powerpoint/2010/main" val="20599996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360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4412974"/>
            <a:ext cx="12039177" cy="2445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6477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3"/>
          <a:srcRect t="51635"/>
          <a:stretch/>
        </p:blipFill>
        <p:spPr>
          <a:xfrm>
            <a:off x="2990273" y="5399139"/>
            <a:ext cx="2946400" cy="1431156"/>
          </a:xfrm>
          <a:prstGeom prst="rect">
            <a:avLst/>
          </a:prstGeom>
        </p:spPr>
      </p:pic>
    </p:spTree>
    <p:extLst>
      <p:ext uri="{BB962C8B-B14F-4D97-AF65-F5344CB8AC3E}">
        <p14:creationId xmlns:p14="http://schemas.microsoft.com/office/powerpoint/2010/main" val="39064197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469015"/>
            <a:ext cx="6096000" cy="2677656"/>
          </a:xfrm>
          <a:prstGeom prst="rect">
            <a:avLst/>
          </a:prstGeom>
          <a:noFill/>
        </p:spPr>
        <p:txBody>
          <a:bodyPr wrap="square">
            <a:spAutoFit/>
          </a:bodyPr>
          <a:lstStyle/>
          <a:p>
            <a:pPr marL="457200" indent="-457200">
              <a:buFont typeface="Arial" panose="020B0604020202020204" pitchFamily="34" charset="0"/>
              <a:buChar char="•"/>
            </a:pPr>
            <a:r>
              <a:rPr lang="en-US" sz="2800" dirty="0"/>
              <a:t>Henry Gleason (1926) argued instead that chance favored the dispersal of nearby species into available habitat for succession, leading to </a:t>
            </a:r>
            <a:r>
              <a:rPr lang="en-US" sz="2800" b="1" dirty="0">
                <a:solidFill>
                  <a:srgbClr val="C00000"/>
                </a:solidFill>
              </a:rPr>
              <a:t>stochastic</a:t>
            </a:r>
            <a:r>
              <a:rPr lang="en-US" sz="2800" dirty="0"/>
              <a:t> assembly of communities</a:t>
            </a:r>
          </a:p>
          <a:p>
            <a:pPr marL="457200" indent="-457200">
              <a:buFont typeface="Arial" panose="020B0604020202020204" pitchFamily="34" charset="0"/>
              <a:buChar char="•"/>
            </a:pPr>
            <a:r>
              <a:rPr lang="en-US" sz="2800" dirty="0"/>
              <a:t>Closer to Cowles’ original thinking</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3"/>
          <a:srcRect t="51635"/>
          <a:stretch/>
        </p:blipFill>
        <p:spPr>
          <a:xfrm>
            <a:off x="2990273" y="5399139"/>
            <a:ext cx="2946400" cy="1431156"/>
          </a:xfrm>
          <a:prstGeom prst="rect">
            <a:avLst/>
          </a:prstGeom>
        </p:spPr>
      </p:pic>
      <p:pic>
        <p:nvPicPr>
          <p:cNvPr id="10" name="Content Placeholder 4" descr="Graphical user interface, application&#10;&#10;Description automatically generated">
            <a:extLst>
              <a:ext uri="{FF2B5EF4-FFF2-40B4-BE49-F238E27FC236}">
                <a16:creationId xmlns:a16="http://schemas.microsoft.com/office/drawing/2014/main" id="{51F99B76-2B67-BA54-443A-953AC9107E0B}"/>
              </a:ext>
            </a:extLst>
          </p:cNvPr>
          <p:cNvPicPr>
            <a:picLocks noChangeAspect="1"/>
          </p:cNvPicPr>
          <p:nvPr/>
        </p:nvPicPr>
        <p:blipFill rotWithShape="1">
          <a:blip r:embed="rId3"/>
          <a:srcRect b="51635"/>
          <a:stretch/>
        </p:blipFill>
        <p:spPr>
          <a:xfrm>
            <a:off x="7243870" y="4502077"/>
            <a:ext cx="3651853" cy="1773815"/>
          </a:xfrm>
          <a:prstGeom prst="rect">
            <a:avLst/>
          </a:prstGeom>
        </p:spPr>
      </p:pic>
    </p:spTree>
    <p:extLst>
      <p:ext uri="{BB962C8B-B14F-4D97-AF65-F5344CB8AC3E}">
        <p14:creationId xmlns:p14="http://schemas.microsoft.com/office/powerpoint/2010/main" val="35582526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A4990E21-37FD-76C1-7657-B1045A84D7D3}"/>
              </a:ext>
            </a:extLst>
          </p:cNvPr>
          <p:cNvPicPr>
            <a:picLocks noChangeAspect="1"/>
          </p:cNvPicPr>
          <p:nvPr/>
        </p:nvPicPr>
        <p:blipFill>
          <a:blip r:embed="rId3"/>
          <a:stretch>
            <a:fillRect/>
          </a:stretch>
        </p:blipFill>
        <p:spPr>
          <a:xfrm>
            <a:off x="3188800" y="1751724"/>
            <a:ext cx="4913182" cy="5106276"/>
          </a:xfrm>
          <a:prstGeom prst="rect">
            <a:avLst/>
          </a:prstGeom>
        </p:spPr>
      </p:pic>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5" name="Title 1">
            <a:extLst>
              <a:ext uri="{FF2B5EF4-FFF2-40B4-BE49-F238E27FC236}">
                <a16:creationId xmlns:a16="http://schemas.microsoft.com/office/drawing/2014/main" id="{A28DFC71-701F-78AC-B5BA-90658726F911}"/>
              </a:ext>
            </a:extLst>
          </p:cNvPr>
          <p:cNvSpPr txBox="1">
            <a:spLocks/>
          </p:cNvSpPr>
          <p:nvPr/>
        </p:nvSpPr>
        <p:spPr>
          <a:xfrm>
            <a:off x="3346755" y="1928689"/>
            <a:ext cx="1961225" cy="799090"/>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6411228" y="1955157"/>
            <a:ext cx="1563309" cy="7990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i="1" dirty="0">
                <a:solidFill>
                  <a:srgbClr val="C00000"/>
                </a:solidFill>
                <a:latin typeface="+mn-lt"/>
              </a:rPr>
              <a:t>K-selected </a:t>
            </a:r>
            <a:r>
              <a:rPr lang="en-US" sz="2100" dirty="0">
                <a:latin typeface="+mn-lt"/>
              </a:rPr>
              <a:t>species dominate</a:t>
            </a:r>
            <a:endParaRPr lang="en-US" sz="2100" i="1" dirty="0">
              <a:latin typeface="+mn-lt"/>
            </a:endParaRPr>
          </a:p>
        </p:txBody>
      </p:sp>
      <p:cxnSp>
        <p:nvCxnSpPr>
          <p:cNvPr id="7" name="Straight Arrow Connector 6">
            <a:extLst>
              <a:ext uri="{FF2B5EF4-FFF2-40B4-BE49-F238E27FC236}">
                <a16:creationId xmlns:a16="http://schemas.microsoft.com/office/drawing/2014/main" id="{C00E540F-19E0-C14A-3CCC-58694F623A8A}"/>
              </a:ext>
            </a:extLst>
          </p:cNvPr>
          <p:cNvCxnSpPr>
            <a:cxnSpLocks/>
          </p:cNvCxnSpPr>
          <p:nvPr/>
        </p:nvCxnSpPr>
        <p:spPr>
          <a:xfrm>
            <a:off x="3970454" y="2779079"/>
            <a:ext cx="181132"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530117-7FDC-6BBC-0C81-6BBFC5CAF71B}"/>
              </a:ext>
            </a:extLst>
          </p:cNvPr>
          <p:cNvCxnSpPr>
            <a:cxnSpLocks/>
          </p:cNvCxnSpPr>
          <p:nvPr/>
        </p:nvCxnSpPr>
        <p:spPr>
          <a:xfrm flipH="1">
            <a:off x="7073462" y="2779079"/>
            <a:ext cx="238843"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spTree>
    <p:extLst>
      <p:ext uri="{BB962C8B-B14F-4D97-AF65-F5344CB8AC3E}">
        <p14:creationId xmlns:p14="http://schemas.microsoft.com/office/powerpoint/2010/main" val="4028790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pic>
        <p:nvPicPr>
          <p:cNvPr id="17" name="Picture 16" descr="Chart, diagram&#10;&#10;Description automatically generated">
            <a:extLst>
              <a:ext uri="{FF2B5EF4-FFF2-40B4-BE49-F238E27FC236}">
                <a16:creationId xmlns:a16="http://schemas.microsoft.com/office/drawing/2014/main" id="{030E7645-B0E7-B778-C9FB-B888D41D6A75}"/>
              </a:ext>
            </a:extLst>
          </p:cNvPr>
          <p:cNvPicPr>
            <a:picLocks noChangeAspect="1"/>
          </p:cNvPicPr>
          <p:nvPr/>
        </p:nvPicPr>
        <p:blipFill rotWithShape="1">
          <a:blip r:embed="rId3"/>
          <a:srcRect t="3757" r="3065"/>
          <a:stretch/>
        </p:blipFill>
        <p:spPr>
          <a:xfrm>
            <a:off x="5021575" y="1499725"/>
            <a:ext cx="4197294" cy="5287455"/>
          </a:xfrm>
          <a:prstGeom prst="rect">
            <a:avLst/>
          </a:prstGeom>
        </p:spPr>
      </p:pic>
      <p:pic>
        <p:nvPicPr>
          <p:cNvPr id="18" name="Picture 17" descr="Diagram, engineering drawing&#10;&#10;Description automatically generated">
            <a:extLst>
              <a:ext uri="{FF2B5EF4-FFF2-40B4-BE49-F238E27FC236}">
                <a16:creationId xmlns:a16="http://schemas.microsoft.com/office/drawing/2014/main" id="{C6A0C415-B858-47E7-D242-45D1CA659CF0}"/>
              </a:ext>
            </a:extLst>
          </p:cNvPr>
          <p:cNvPicPr>
            <a:picLocks noChangeAspect="1"/>
          </p:cNvPicPr>
          <p:nvPr/>
        </p:nvPicPr>
        <p:blipFill rotWithShape="1">
          <a:blip r:embed="rId4"/>
          <a:srcRect b="32213"/>
          <a:stretch/>
        </p:blipFill>
        <p:spPr>
          <a:xfrm>
            <a:off x="26680" y="3325773"/>
            <a:ext cx="4913182" cy="3461407"/>
          </a:xfrm>
          <a:prstGeom prst="rect">
            <a:avLst/>
          </a:prstGeom>
        </p:spPr>
      </p:pic>
      <p:sp>
        <p:nvSpPr>
          <p:cNvPr id="19" name="Title 1">
            <a:extLst>
              <a:ext uri="{FF2B5EF4-FFF2-40B4-BE49-F238E27FC236}">
                <a16:creationId xmlns:a16="http://schemas.microsoft.com/office/drawing/2014/main" id="{A4A8C1EE-92E2-9F32-E3DD-98B9C0335825}"/>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r-selected </a:t>
            </a:r>
            <a:r>
              <a:rPr lang="en-US" sz="1400" dirty="0">
                <a:latin typeface="+mn-lt"/>
              </a:rPr>
              <a:t>species dominate</a:t>
            </a:r>
          </a:p>
        </p:txBody>
      </p:sp>
      <p:sp>
        <p:nvSpPr>
          <p:cNvPr id="20" name="Title 1">
            <a:extLst>
              <a:ext uri="{FF2B5EF4-FFF2-40B4-BE49-F238E27FC236}">
                <a16:creationId xmlns:a16="http://schemas.microsoft.com/office/drawing/2014/main" id="{CD9C6E4C-8DC3-F451-E33D-445BC5075A7B}"/>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K-selected </a:t>
            </a:r>
            <a:r>
              <a:rPr lang="en-US" sz="1400" dirty="0">
                <a:latin typeface="+mn-lt"/>
              </a:rPr>
              <a:t>species dominate</a:t>
            </a:r>
            <a:endParaRPr lang="en-US" sz="1400" i="1" dirty="0">
              <a:latin typeface="+mn-lt"/>
            </a:endParaRPr>
          </a:p>
        </p:txBody>
      </p:sp>
      <p:pic>
        <p:nvPicPr>
          <p:cNvPr id="4100" name="Picture 4" descr="Heron Island, Heron Island – Updated 2023 Prices">
            <a:extLst>
              <a:ext uri="{FF2B5EF4-FFF2-40B4-BE49-F238E27FC236}">
                <a16:creationId xmlns:a16="http://schemas.microsoft.com/office/drawing/2014/main" id="{59C01751-220E-1974-D94C-47D0876DD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822" y="1649124"/>
            <a:ext cx="3182516" cy="21178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B37D7B-7355-D224-E5E3-8C189868802F}"/>
              </a:ext>
            </a:extLst>
          </p:cNvPr>
          <p:cNvSpPr txBox="1"/>
          <p:nvPr/>
        </p:nvSpPr>
        <p:spPr>
          <a:xfrm>
            <a:off x="9900744" y="3647155"/>
            <a:ext cx="2096813" cy="338554"/>
          </a:xfrm>
          <a:prstGeom prst="rect">
            <a:avLst/>
          </a:prstGeom>
          <a:noFill/>
        </p:spPr>
        <p:txBody>
          <a:bodyPr wrap="square" rtlCol="0">
            <a:spAutoFit/>
          </a:bodyPr>
          <a:lstStyle/>
          <a:p>
            <a:pPr algn="r"/>
            <a:r>
              <a:rPr lang="en-US" sz="1600" dirty="0">
                <a:cs typeface="Franklin Gothic Medium"/>
              </a:rPr>
              <a:t>Heron Island, Australia</a:t>
            </a:r>
          </a:p>
        </p:txBody>
      </p:sp>
      <p:sp>
        <p:nvSpPr>
          <p:cNvPr id="5" name="Title 1">
            <a:extLst>
              <a:ext uri="{FF2B5EF4-FFF2-40B4-BE49-F238E27FC236}">
                <a16:creationId xmlns:a16="http://schemas.microsoft.com/office/drawing/2014/main" id="{550C3782-18F9-5C12-E990-64264F3B47BD}"/>
              </a:ext>
            </a:extLst>
          </p:cNvPr>
          <p:cNvSpPr txBox="1">
            <a:spLocks/>
          </p:cNvSpPr>
          <p:nvPr/>
        </p:nvSpPr>
        <p:spPr>
          <a:xfrm>
            <a:off x="9553129" y="4490532"/>
            <a:ext cx="2096813"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seems to be correct!</a:t>
            </a:r>
            <a:endParaRPr lang="en-US" sz="2100" i="1" dirty="0">
              <a:latin typeface="+mn-lt"/>
            </a:endParaRPr>
          </a:p>
        </p:txBody>
      </p:sp>
      <p:cxnSp>
        <p:nvCxnSpPr>
          <p:cNvPr id="6" name="Straight Arrow Connector 5">
            <a:extLst>
              <a:ext uri="{FF2B5EF4-FFF2-40B4-BE49-F238E27FC236}">
                <a16:creationId xmlns:a16="http://schemas.microsoft.com/office/drawing/2014/main" id="{6895E2AE-2192-2623-E376-386072AE4FA6}"/>
              </a:ext>
            </a:extLst>
          </p:cNvPr>
          <p:cNvCxnSpPr>
            <a:cxnSpLocks/>
          </p:cNvCxnSpPr>
          <p:nvPr/>
        </p:nvCxnSpPr>
        <p:spPr>
          <a:xfrm flipH="1">
            <a:off x="9238714" y="4920440"/>
            <a:ext cx="524994" cy="272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203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engineering drawing&#10;&#10;Description automatically generated">
            <a:extLst>
              <a:ext uri="{FF2B5EF4-FFF2-40B4-BE49-F238E27FC236}">
                <a16:creationId xmlns:a16="http://schemas.microsoft.com/office/drawing/2014/main" id="{E7A51592-572D-E6F5-40CB-7344B8953AE3}"/>
              </a:ext>
            </a:extLst>
          </p:cNvPr>
          <p:cNvPicPr>
            <a:picLocks noChangeAspect="1"/>
          </p:cNvPicPr>
          <p:nvPr/>
        </p:nvPicPr>
        <p:blipFill rotWithShape="1">
          <a:blip r:embed="rId3"/>
          <a:srcRect b="32213"/>
          <a:stretch/>
        </p:blipFill>
        <p:spPr>
          <a:xfrm>
            <a:off x="26680" y="3325773"/>
            <a:ext cx="4913182" cy="3461407"/>
          </a:xfrm>
          <a:prstGeom prst="rect">
            <a:avLst/>
          </a:prstGeom>
        </p:spPr>
      </p:pic>
      <p:sp>
        <p:nvSpPr>
          <p:cNvPr id="5" name="Title 1">
            <a:extLst>
              <a:ext uri="{FF2B5EF4-FFF2-40B4-BE49-F238E27FC236}">
                <a16:creationId xmlns:a16="http://schemas.microsoft.com/office/drawing/2014/main" id="{A28DFC71-701F-78AC-B5BA-90658726F911}"/>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r-selected </a:t>
            </a:r>
            <a:r>
              <a:rPr lang="en-US" sz="14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K-selected </a:t>
            </a:r>
            <a:r>
              <a:rPr lang="en-US" sz="1400" dirty="0">
                <a:latin typeface="+mn-lt"/>
              </a:rPr>
              <a:t>species dominate</a:t>
            </a:r>
            <a:endParaRPr lang="en-US" sz="1400" i="1" dirty="0">
              <a:latin typeface="+mn-lt"/>
            </a:endParaRPr>
          </a:p>
        </p:txBody>
      </p:sp>
      <p:sp>
        <p:nvSpPr>
          <p:cNvPr id="2" name="Title 1">
            <a:extLst>
              <a:ext uri="{FF2B5EF4-FFF2-40B4-BE49-F238E27FC236}">
                <a16:creationId xmlns:a16="http://schemas.microsoft.com/office/drawing/2014/main" id="{D4B414E0-1122-9770-E814-62FDAF66DDC5}"/>
              </a:ext>
            </a:extLst>
          </p:cNvPr>
          <p:cNvSpPr txBox="1">
            <a:spLocks/>
          </p:cNvSpPr>
          <p:nvPr/>
        </p:nvSpPr>
        <p:spPr>
          <a:xfrm>
            <a:off x="561109" y="4759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3" name="TextBox 2">
            <a:extLst>
              <a:ext uri="{FF2B5EF4-FFF2-40B4-BE49-F238E27FC236}">
                <a16:creationId xmlns:a16="http://schemas.microsoft.com/office/drawing/2014/main" id="{1129B746-F675-6581-72AD-D486B29E60AF}"/>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Schwilk</a:t>
            </a:r>
            <a:r>
              <a:rPr lang="en-US" sz="1600" dirty="0">
                <a:cs typeface="Franklin Gothic Medium"/>
              </a:rPr>
              <a:t> et al. 1997. </a:t>
            </a:r>
            <a:r>
              <a:rPr lang="en-US" sz="1600" i="1" dirty="0">
                <a:cs typeface="Franklin Gothic Medium"/>
              </a:rPr>
              <a:t>Plant Ecology</a:t>
            </a:r>
            <a:endParaRPr lang="en-US" sz="1600" dirty="0">
              <a:cs typeface="Franklin Gothic Medium"/>
            </a:endParaRPr>
          </a:p>
        </p:txBody>
      </p:sp>
      <p:pic>
        <p:nvPicPr>
          <p:cNvPr id="8" name="Picture 7" descr="Chart&#10;&#10;Description automatically generated">
            <a:extLst>
              <a:ext uri="{FF2B5EF4-FFF2-40B4-BE49-F238E27FC236}">
                <a16:creationId xmlns:a16="http://schemas.microsoft.com/office/drawing/2014/main" id="{6FFDB22D-D07F-C9D8-2F99-532D111727C7}"/>
              </a:ext>
            </a:extLst>
          </p:cNvPr>
          <p:cNvPicPr>
            <a:picLocks noChangeAspect="1"/>
          </p:cNvPicPr>
          <p:nvPr/>
        </p:nvPicPr>
        <p:blipFill>
          <a:blip r:embed="rId4"/>
          <a:stretch>
            <a:fillRect/>
          </a:stretch>
        </p:blipFill>
        <p:spPr>
          <a:xfrm>
            <a:off x="8208579" y="3067339"/>
            <a:ext cx="3416300" cy="3314700"/>
          </a:xfrm>
          <a:prstGeom prst="rect">
            <a:avLst/>
          </a:prstGeom>
        </p:spPr>
      </p:pic>
      <p:pic>
        <p:nvPicPr>
          <p:cNvPr id="1026" name="Picture 2" descr="What Does 'Fynbos' Mean in Wine? | Wine Enthusiast">
            <a:extLst>
              <a:ext uri="{FF2B5EF4-FFF2-40B4-BE49-F238E27FC236}">
                <a16:creationId xmlns:a16="http://schemas.microsoft.com/office/drawing/2014/main" id="{E4CBC0EE-214C-C47A-C6E9-23203F970F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2279" y="3429000"/>
            <a:ext cx="3416300" cy="22775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E14821F-96FE-CF39-F550-87EF3605F625}"/>
              </a:ext>
            </a:extLst>
          </p:cNvPr>
          <p:cNvSpPr txBox="1">
            <a:spLocks/>
          </p:cNvSpPr>
          <p:nvPr/>
        </p:nvSpPr>
        <p:spPr>
          <a:xfrm>
            <a:off x="6099048" y="2029954"/>
            <a:ext cx="3128146"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is not so well-supported empirically!</a:t>
            </a:r>
            <a:endParaRPr lang="en-US" sz="2100" i="1" dirty="0">
              <a:latin typeface="+mn-lt"/>
            </a:endParaRPr>
          </a:p>
        </p:txBody>
      </p:sp>
      <p:cxnSp>
        <p:nvCxnSpPr>
          <p:cNvPr id="11" name="Straight Arrow Connector 10">
            <a:extLst>
              <a:ext uri="{FF2B5EF4-FFF2-40B4-BE49-F238E27FC236}">
                <a16:creationId xmlns:a16="http://schemas.microsoft.com/office/drawing/2014/main" id="{A21100C8-B933-FDDD-7927-76E6DA29DBCA}"/>
              </a:ext>
            </a:extLst>
          </p:cNvPr>
          <p:cNvCxnSpPr>
            <a:cxnSpLocks/>
          </p:cNvCxnSpPr>
          <p:nvPr/>
        </p:nvCxnSpPr>
        <p:spPr>
          <a:xfrm>
            <a:off x="9227194" y="2663359"/>
            <a:ext cx="412118" cy="337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9678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
        <p:nvSpPr>
          <p:cNvPr id="3" name="Title 1">
            <a:extLst>
              <a:ext uri="{FF2B5EF4-FFF2-40B4-BE49-F238E27FC236}">
                <a16:creationId xmlns:a16="http://schemas.microsoft.com/office/drawing/2014/main" id="{1097DB08-85B2-AB07-7043-F9C004863E19}"/>
              </a:ext>
            </a:extLst>
          </p:cNvPr>
          <p:cNvSpPr txBox="1">
            <a:spLocks/>
          </p:cNvSpPr>
          <p:nvPr/>
        </p:nvSpPr>
        <p:spPr>
          <a:xfrm>
            <a:off x="0" y="11393"/>
            <a:ext cx="12192000" cy="50759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The </a:t>
            </a:r>
            <a:r>
              <a:rPr lang="en-US" sz="2200" b="1" dirty="0">
                <a:solidFill>
                  <a:srgbClr val="C00000"/>
                </a:solidFill>
                <a:latin typeface="+mn-lt"/>
              </a:rPr>
              <a:t>IDH </a:t>
            </a:r>
            <a:r>
              <a:rPr lang="en-US" sz="2200" dirty="0">
                <a:latin typeface="+mn-lt"/>
              </a:rPr>
              <a:t>gives an example of a model that is often wrong but still useful in generating testable hypotheses.</a:t>
            </a:r>
          </a:p>
        </p:txBody>
      </p:sp>
    </p:spTree>
    <p:extLst>
      <p:ext uri="{BB962C8B-B14F-4D97-AF65-F5344CB8AC3E}">
        <p14:creationId xmlns:p14="http://schemas.microsoft.com/office/powerpoint/2010/main" val="4269514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8EE2-FEB9-35F9-F239-01A7821B655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1229141-3BA9-AEC9-B964-486853AF118E}"/>
              </a:ext>
            </a:extLst>
          </p:cNvPr>
          <p:cNvSpPr>
            <a:spLocks noGrp="1"/>
          </p:cNvSpPr>
          <p:nvPr>
            <p:ph type="subTitle" idx="1"/>
          </p:nvPr>
        </p:nvSpPr>
        <p:spPr/>
        <p:txBody>
          <a:bodyPr/>
          <a:lstStyle/>
          <a:p>
            <a:endParaRPr lang="en-US"/>
          </a:p>
        </p:txBody>
      </p:sp>
      <p:pic>
        <p:nvPicPr>
          <p:cNvPr id="5" name="slide.url=https://www.polleverywhere.com/multiple_choice_polls/ZzDvriECvH2R52qdCuYky?display_state=instructions&amp;activity_state=opened&amp;state=opened&amp;flow=Instructor&amp;onscreen=persist">
            <a:extLst>
              <a:ext uri="{FF2B5EF4-FFF2-40B4-BE49-F238E27FC236}">
                <a16:creationId xmlns:a16="http://schemas.microsoft.com/office/drawing/2014/main" id="{474E3BB4-22C0-425E-5F84-61500A709C5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944268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807A9-834B-8396-5BAC-CEBB04DA8F9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EACE217-CEEA-0632-A9CD-E8537D1C85EF}"/>
              </a:ext>
            </a:extLst>
          </p:cNvPr>
          <p:cNvSpPr>
            <a:spLocks noGrp="1"/>
          </p:cNvSpPr>
          <p:nvPr>
            <p:ph type="subTitle" idx="1"/>
          </p:nvPr>
        </p:nvSpPr>
        <p:spPr/>
        <p:txBody>
          <a:bodyPr/>
          <a:lstStyle/>
          <a:p>
            <a:endParaRPr lang="en-US"/>
          </a:p>
        </p:txBody>
      </p:sp>
      <p:pic>
        <p:nvPicPr>
          <p:cNvPr id="5" name="slide.url=https://www.polleverywhere.com/multiple_choice_polls/ZzDvriECvH2R52qdCuYky?display_state=chart&amp;activity_state=closed&amp;state=closed&amp;flow=Instructor&amp;onscreen=persist">
            <a:extLst>
              <a:ext uri="{FF2B5EF4-FFF2-40B4-BE49-F238E27FC236}">
                <a16:creationId xmlns:a16="http://schemas.microsoft.com/office/drawing/2014/main" id="{58348BDA-092A-9D98-DD89-79236AB7745B}"/>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019623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0DF0-2F5F-E3FF-9AF7-8C85EA298AF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4978816-BFF2-4C8E-6D71-BF9A5C65F12C}"/>
              </a:ext>
            </a:extLst>
          </p:cNvPr>
          <p:cNvSpPr>
            <a:spLocks noGrp="1"/>
          </p:cNvSpPr>
          <p:nvPr>
            <p:ph type="subTitle" idx="1"/>
          </p:nvPr>
        </p:nvSpPr>
        <p:spPr/>
        <p:txBody>
          <a:bodyPr/>
          <a:lstStyle/>
          <a:p>
            <a:endParaRPr lang="en-US"/>
          </a:p>
        </p:txBody>
      </p:sp>
      <p:pic>
        <p:nvPicPr>
          <p:cNvPr id="5" name="slide.url=https://www.polleverywhere.com/multiple_choice_polls/ZzDvriECvH2R52qdCuYky?display_state=chart&amp;activity_state=closed&amp;display=correctness&amp;state=closed&amp;flow=Instructor&amp;onscreen=persist">
            <a:extLst>
              <a:ext uri="{FF2B5EF4-FFF2-40B4-BE49-F238E27FC236}">
                <a16:creationId xmlns:a16="http://schemas.microsoft.com/office/drawing/2014/main" id="{5E5F1BF1-B3A5-5F6D-1346-A090C35FD23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19946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3"/>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u="sng" dirty="0"/>
              <a:t>Vertical transmission</a:t>
            </a:r>
            <a:r>
              <a:rPr lang="en-US" sz="2600" dirty="0"/>
              <a:t> occurs when a pathogen is passed mother-to-infant </a:t>
            </a:r>
            <a:r>
              <a:rPr lang="en-US" sz="2600" i="1" dirty="0"/>
              <a:t>in utero. </a:t>
            </a:r>
            <a:endParaRPr lang="en-US" sz="2600" dirty="0"/>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5045336"/>
            <a:ext cx="12039177" cy="1812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616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3557</TotalTime>
  <Words>8429</Words>
  <Application>Microsoft Macintosh PowerPoint</Application>
  <PresentationFormat>Widescreen</PresentationFormat>
  <Paragraphs>585</Paragraphs>
  <Slides>88</Slides>
  <Notes>88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Calibri</vt:lpstr>
      <vt:lpstr>Calibri Light</vt:lpstr>
      <vt:lpstr>Cambria Math</vt:lpstr>
      <vt:lpstr>Franklin Gothic Medium</vt:lpstr>
      <vt:lpstr>Lucida Grande</vt:lpstr>
      <vt:lpstr>Office Theme</vt:lpstr>
      <vt:lpstr>PowerPoint Presentation</vt:lpstr>
      <vt:lpstr>PowerPoint Presentation</vt:lpstr>
      <vt:lpstr>PowerPoint Presentation</vt:lpstr>
      <vt:lpstr>Fundamentals of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pathogens make us sick?</vt:lpstr>
      <vt:lpstr>Why do pathogens make us sick?</vt:lpstr>
      <vt:lpstr>Why do pathogens make us sick?</vt:lpstr>
      <vt:lpstr>Why do pathogens make us sick?</vt:lpstr>
      <vt:lpstr>Why do pathogens make us sick?</vt:lpstr>
      <vt:lpstr>Why do pathogens make us sick?</vt:lpstr>
      <vt:lpstr>Why do pathogens make us sick?</vt:lpstr>
      <vt:lpstr>PowerPoint Presentation</vt:lpstr>
      <vt:lpstr>PowerPoint Presentation</vt:lpstr>
      <vt:lpstr>The virulence case study of rabbit Myxoma virus</vt:lpstr>
      <vt:lpstr>The virulence case study of rabbit Myxoma virus</vt:lpstr>
      <vt:lpstr>The virulence case study of rabbit Myxoma virus</vt:lpstr>
      <vt:lpstr>Myxoma virus evolved to intermediate virulence in just a single year.</vt:lpstr>
      <vt:lpstr>For Myxoma virus, intermediate virulence evolution resulted from optimization of the tradeoffs between virulence and transmission.</vt:lpstr>
      <vt:lpstr>Another classic transmission-virulence tradeoff:  parasites of monarch butterflies</vt:lpstr>
      <vt:lpstr>PowerPoint Presentation</vt:lpstr>
      <vt:lpstr>Another classic transmission-virulence tradeoff:  parasites of monarch butterflies</vt:lpstr>
      <vt:lpstr>Limitations of the tradeoff model</vt:lpstr>
      <vt:lpstr>Limitations of the tradeoff model</vt:lpstr>
      <vt:lpstr>Limitations of the tradeoff model</vt:lpstr>
      <vt:lpstr>Sometimes, virulence is the result of the host’s immune response, rather than the direct impact of the parasite itself</vt:lpstr>
      <vt:lpstr>Limitations of the tradeoff model</vt:lpstr>
      <vt:lpstr>Limitations of the tradeoff model</vt:lpstr>
      <vt:lpstr>Spatial structuring generally favors reduced pathogen virulence.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model?</vt:lpstr>
      <vt:lpstr>What is a model?</vt:lpstr>
      <vt:lpstr>PowerPoint Presentation</vt:lpstr>
      <vt:lpstr>PowerPoint Presentation</vt:lpstr>
      <vt:lpstr>One process of community assembly is ecological succession.</vt:lpstr>
      <vt:lpstr>One process of community assembly is ecological succession.</vt:lpstr>
      <vt:lpstr>PowerPoint Presentation</vt:lpstr>
      <vt:lpstr>Primary succession occurs when species colonize a bare substrate.</vt:lpstr>
      <vt:lpstr>Primary succession occurs when species colonize a bare substrate.</vt:lpstr>
      <vt:lpstr>Primary succession occurs when species colonize a bare substrate.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model?</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39</cp:revision>
  <dcterms:created xsi:type="dcterms:W3CDTF">2023-02-23T15:59:40Z</dcterms:created>
  <dcterms:modified xsi:type="dcterms:W3CDTF">2024-02-27T18:58:43Z</dcterms:modified>
</cp:coreProperties>
</file>